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2" r:id="rId7"/>
    <p:sldId id="263"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655"/>
  </p:normalViewPr>
  <p:slideViewPr>
    <p:cSldViewPr snapToGrid="0" snapToObjects="1">
      <p:cViewPr varScale="1">
        <p:scale>
          <a:sx n="85" d="100"/>
          <a:sy n="85" d="100"/>
        </p:scale>
        <p:origin x="192"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B7D538-39C0-994A-8229-AA000A58AAB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16A09D6-59B3-0649-B7FF-2A8CC71B33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C786D03F-984B-4743-9BA5-8C69C7C6CF3D}"/>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5" name="Espace réservé du pied de page 4">
            <a:extLst>
              <a:ext uri="{FF2B5EF4-FFF2-40B4-BE49-F238E27FC236}">
                <a16:creationId xmlns:a16="http://schemas.microsoft.com/office/drawing/2014/main" id="{7750A51A-F0F3-F34A-8940-C4DAC502221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9E03A3E-DDF5-AC4C-AD9C-388113BBBB4D}"/>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10122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CD9DAC-6D9E-B046-B562-DBA23391D21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C777B7D8-2027-F044-A624-EE5A7A97D89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B826EF-2138-9B46-BC9A-F37B9638DCE9}"/>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5" name="Espace réservé du pied de page 4">
            <a:extLst>
              <a:ext uri="{FF2B5EF4-FFF2-40B4-BE49-F238E27FC236}">
                <a16:creationId xmlns:a16="http://schemas.microsoft.com/office/drawing/2014/main" id="{1B540D01-0450-F047-9BFA-F5C62E48BFF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DD73E5E-E844-AF4C-B78E-2D96945EC30E}"/>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1398762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F158452-E1DA-FC47-B4D9-7441F95FA74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3123D77-4BBA-DA4D-AD83-CA81DC1A2B53}"/>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A6E943A-5BFD-EE44-B7C6-6318E8451D0E}"/>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5" name="Espace réservé du pied de page 4">
            <a:extLst>
              <a:ext uri="{FF2B5EF4-FFF2-40B4-BE49-F238E27FC236}">
                <a16:creationId xmlns:a16="http://schemas.microsoft.com/office/drawing/2014/main" id="{6E7A66AA-4ADE-0845-B76C-CDAFD910FD9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C927E0-EC18-B841-AC0A-28C0477F98E2}"/>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3523579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B936C4-C3BB-1A49-875A-8AB1FC317A6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D2456B8-1BF1-BF4E-9B27-397A7F11B8E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E4AF585-C8A1-9F4F-8779-25B3511BFB39}"/>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5" name="Espace réservé du pied de page 4">
            <a:extLst>
              <a:ext uri="{FF2B5EF4-FFF2-40B4-BE49-F238E27FC236}">
                <a16:creationId xmlns:a16="http://schemas.microsoft.com/office/drawing/2014/main" id="{60C804F8-C50A-BD4B-B3A3-A7C2D43F406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090285C-844E-564D-B35C-47C9FBA71A47}"/>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2398434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BBB042-FEFA-9F49-B7CD-A3BD9FE318F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7D79717-2979-A540-8D29-A26B600160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4D9EF0-1879-3A4F-8749-4A44EAEFC8F6}"/>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5" name="Espace réservé du pied de page 4">
            <a:extLst>
              <a:ext uri="{FF2B5EF4-FFF2-40B4-BE49-F238E27FC236}">
                <a16:creationId xmlns:a16="http://schemas.microsoft.com/office/drawing/2014/main" id="{7F02F863-1218-594A-9F48-A388F94AD2C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C8461F3-E797-D44F-9098-05C7B151243D}"/>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4124867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D3B12B-EBEB-A64C-8B37-38EDC40E4B3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E6370AE-82DD-D148-B4B2-62B04AF70FE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5F4D2FC-0EF5-1A44-B2C7-D56495EA3F6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F1669D3-51FB-084C-855E-15F74A242C6F}"/>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6" name="Espace réservé du pied de page 5">
            <a:extLst>
              <a:ext uri="{FF2B5EF4-FFF2-40B4-BE49-F238E27FC236}">
                <a16:creationId xmlns:a16="http://schemas.microsoft.com/office/drawing/2014/main" id="{931AF038-816B-5A43-A8AC-5191CC6503C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FB6C403-09C6-4849-A133-580D9E9B3249}"/>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1835060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18F3C7-7A60-814D-8F9A-4A16A73A6154}"/>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7E2328A-4B2C-1B41-B6CA-6FC5FBD8D1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BBB28433-F2AC-2343-AF08-24300F7DF57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9F83BB4-7E8A-2644-901C-51864486B8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78326D4B-141B-AB40-975E-4A2854A432A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D7E1662-EB4B-C24C-8EE2-CAA7B194D44E}"/>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8" name="Espace réservé du pied de page 7">
            <a:extLst>
              <a:ext uri="{FF2B5EF4-FFF2-40B4-BE49-F238E27FC236}">
                <a16:creationId xmlns:a16="http://schemas.microsoft.com/office/drawing/2014/main" id="{6A56BD68-5C92-D740-A766-E189B2EB96A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5CE276A7-7E3F-774F-B4A6-69AF87AD85D6}"/>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1290481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357FB5-4D21-4C44-AAF5-7D558467D5D9}"/>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62C62FF-94DE-9949-815E-7C0BAC1B6E41}"/>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4" name="Espace réservé du pied de page 3">
            <a:extLst>
              <a:ext uri="{FF2B5EF4-FFF2-40B4-BE49-F238E27FC236}">
                <a16:creationId xmlns:a16="http://schemas.microsoft.com/office/drawing/2014/main" id="{D25F2073-21DA-3848-9D26-4028D32B14D1}"/>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FFAED1EF-1C11-B64F-9057-2AD8F94BEBD7}"/>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2505937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2826C95-DA8B-3449-BA3E-D0110494432E}"/>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3" name="Espace réservé du pied de page 2">
            <a:extLst>
              <a:ext uri="{FF2B5EF4-FFF2-40B4-BE49-F238E27FC236}">
                <a16:creationId xmlns:a16="http://schemas.microsoft.com/office/drawing/2014/main" id="{59E19ABF-6E53-6143-A44A-1D016F65C7E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9F6FC18-4C85-954A-B874-52D6689B48FB}"/>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1457905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B7306B-51C8-5349-B090-28AF438639C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3755FB4-7C08-4F45-87EB-09B0556486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0A1F829-F1D7-6E47-96AB-D890FD297F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5DCF61D-2A68-7241-94A3-075D5A845990}"/>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6" name="Espace réservé du pied de page 5">
            <a:extLst>
              <a:ext uri="{FF2B5EF4-FFF2-40B4-BE49-F238E27FC236}">
                <a16:creationId xmlns:a16="http://schemas.microsoft.com/office/drawing/2014/main" id="{2E113BD1-81F1-5546-9750-E2C9DEC4BE1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EE9A8B0-46C1-4F45-B8C6-BAECF6332768}"/>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2716427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7E7D6E-BDED-8044-ABB8-1208841CA1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6FF1F17-81E7-E34B-89D9-238D0EA5C6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2DF21CE-EC4E-E041-944F-6D67CBB3E3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D241B87-CCB9-4D4B-9E87-FCACC1376DBA}"/>
              </a:ext>
            </a:extLst>
          </p:cNvPr>
          <p:cNvSpPr>
            <a:spLocks noGrp="1"/>
          </p:cNvSpPr>
          <p:nvPr>
            <p:ph type="dt" sz="half" idx="10"/>
          </p:nvPr>
        </p:nvSpPr>
        <p:spPr/>
        <p:txBody>
          <a:bodyPr/>
          <a:lstStyle/>
          <a:p>
            <a:fld id="{12C1B3A2-3C56-CD41-9B10-AED37C334340}" type="datetimeFigureOut">
              <a:rPr lang="fr-FR" smtClean="0"/>
              <a:t>13/05/2019</a:t>
            </a:fld>
            <a:endParaRPr lang="fr-FR"/>
          </a:p>
        </p:txBody>
      </p:sp>
      <p:sp>
        <p:nvSpPr>
          <p:cNvPr id="6" name="Espace réservé du pied de page 5">
            <a:extLst>
              <a:ext uri="{FF2B5EF4-FFF2-40B4-BE49-F238E27FC236}">
                <a16:creationId xmlns:a16="http://schemas.microsoft.com/office/drawing/2014/main" id="{066ADF5E-3C3C-0042-BC21-F6B80545DDA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E3FB1A8-32E6-9541-873F-C25B20F7BD6E}"/>
              </a:ext>
            </a:extLst>
          </p:cNvPr>
          <p:cNvSpPr>
            <a:spLocks noGrp="1"/>
          </p:cNvSpPr>
          <p:nvPr>
            <p:ph type="sldNum" sz="quarter" idx="12"/>
          </p:nvPr>
        </p:nvSpPr>
        <p:spPr/>
        <p:txBody>
          <a:bodyPr/>
          <a:lstStyle/>
          <a:p>
            <a:fld id="{BD19BB84-03DD-EF4C-8433-9769F1107110}" type="slidenum">
              <a:rPr lang="fr-FR" smtClean="0"/>
              <a:t>‹N°›</a:t>
            </a:fld>
            <a:endParaRPr lang="fr-FR"/>
          </a:p>
        </p:txBody>
      </p:sp>
    </p:spTree>
    <p:extLst>
      <p:ext uri="{BB962C8B-B14F-4D97-AF65-F5344CB8AC3E}">
        <p14:creationId xmlns:p14="http://schemas.microsoft.com/office/powerpoint/2010/main" val="2970670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796F43C-9277-A14D-A0AA-C357C6FCF3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AF447A7A-17BA-DF4F-B4AD-7CDF55E5E3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8E8C3F9-304C-714D-9725-78257D6F0D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C1B3A2-3C56-CD41-9B10-AED37C334340}" type="datetimeFigureOut">
              <a:rPr lang="fr-FR" smtClean="0"/>
              <a:t>13/05/2019</a:t>
            </a:fld>
            <a:endParaRPr lang="fr-FR"/>
          </a:p>
        </p:txBody>
      </p:sp>
      <p:sp>
        <p:nvSpPr>
          <p:cNvPr id="5" name="Espace réservé du pied de page 4">
            <a:extLst>
              <a:ext uri="{FF2B5EF4-FFF2-40B4-BE49-F238E27FC236}">
                <a16:creationId xmlns:a16="http://schemas.microsoft.com/office/drawing/2014/main" id="{5A2F99FC-13F2-064D-A92F-6F8677805E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F284BC8-A63B-1B45-8863-88653A3115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19BB84-03DD-EF4C-8433-9769F1107110}" type="slidenum">
              <a:rPr lang="fr-FR" smtClean="0"/>
              <a:t>‹N°›</a:t>
            </a:fld>
            <a:endParaRPr lang="fr-FR"/>
          </a:p>
        </p:txBody>
      </p:sp>
    </p:spTree>
    <p:extLst>
      <p:ext uri="{BB962C8B-B14F-4D97-AF65-F5344CB8AC3E}">
        <p14:creationId xmlns:p14="http://schemas.microsoft.com/office/powerpoint/2010/main" val="325655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tiff"/><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tiff"/></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jpg"/><Relationship Id="rId4" Type="http://schemas.openxmlformats.org/officeDocument/2006/relationships/image" Target="../media/image4.tiff"/></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tiff"/></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tiff"/></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ADD30C9-37BB-B349-949E-B4638189DA2B}"/>
              </a:ext>
            </a:extLst>
          </p:cNvPr>
          <p:cNvPicPr>
            <a:picLocks noChangeAspect="1"/>
          </p:cNvPicPr>
          <p:nvPr/>
        </p:nvPicPr>
        <p:blipFill>
          <a:blip r:embed="rId2"/>
          <a:stretch>
            <a:fillRect/>
          </a:stretch>
        </p:blipFill>
        <p:spPr>
          <a:xfrm>
            <a:off x="3048000" y="0"/>
            <a:ext cx="9144000" cy="6858000"/>
          </a:xfrm>
          <a:prstGeom prst="rect">
            <a:avLst/>
          </a:prstGeom>
        </p:spPr>
      </p:pic>
      <p:pic>
        <p:nvPicPr>
          <p:cNvPr id="6" name="Image 5">
            <a:extLst>
              <a:ext uri="{FF2B5EF4-FFF2-40B4-BE49-F238E27FC236}">
                <a16:creationId xmlns:a16="http://schemas.microsoft.com/office/drawing/2014/main" id="{2DB476C1-17B7-324C-8136-9B74E98553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514" y="521652"/>
            <a:ext cx="1981200" cy="1405876"/>
          </a:xfrm>
          <a:prstGeom prst="rect">
            <a:avLst/>
          </a:prstGeom>
        </p:spPr>
      </p:pic>
      <p:pic>
        <p:nvPicPr>
          <p:cNvPr id="8" name="Image 7">
            <a:extLst>
              <a:ext uri="{FF2B5EF4-FFF2-40B4-BE49-F238E27FC236}">
                <a16:creationId xmlns:a16="http://schemas.microsoft.com/office/drawing/2014/main" id="{4F96DDE6-1287-9240-BFA4-5C3EBC361D24}"/>
              </a:ext>
            </a:extLst>
          </p:cNvPr>
          <p:cNvPicPr>
            <a:picLocks noChangeAspect="1"/>
          </p:cNvPicPr>
          <p:nvPr/>
        </p:nvPicPr>
        <p:blipFill>
          <a:blip r:embed="rId4"/>
          <a:stretch>
            <a:fillRect/>
          </a:stretch>
        </p:blipFill>
        <p:spPr>
          <a:xfrm>
            <a:off x="997857" y="4086679"/>
            <a:ext cx="856343" cy="661097"/>
          </a:xfrm>
          <a:prstGeom prst="rect">
            <a:avLst/>
          </a:prstGeom>
        </p:spPr>
      </p:pic>
      <p:pic>
        <p:nvPicPr>
          <p:cNvPr id="9" name="Image 8">
            <a:extLst>
              <a:ext uri="{FF2B5EF4-FFF2-40B4-BE49-F238E27FC236}">
                <a16:creationId xmlns:a16="http://schemas.microsoft.com/office/drawing/2014/main" id="{E7B9961F-2038-4046-B70F-B16C6DDD00C9}"/>
              </a:ext>
            </a:extLst>
          </p:cNvPr>
          <p:cNvPicPr/>
          <p:nvPr/>
        </p:nvPicPr>
        <p:blipFill>
          <a:blip r:embed="rId5">
            <a:extLst>
              <a:ext uri="{28A0092B-C50C-407E-A947-70E740481C1C}">
                <a14:useLocalDpi xmlns:a14="http://schemas.microsoft.com/office/drawing/2010/main" val="0"/>
              </a:ext>
            </a:extLst>
          </a:blip>
          <a:stretch>
            <a:fillRect/>
          </a:stretch>
        </p:blipFill>
        <p:spPr>
          <a:xfrm>
            <a:off x="373924" y="5034778"/>
            <a:ext cx="2278380" cy="489585"/>
          </a:xfrm>
          <a:prstGeom prst="rect">
            <a:avLst/>
          </a:prstGeom>
        </p:spPr>
      </p:pic>
      <p:grpSp>
        <p:nvGrpSpPr>
          <p:cNvPr id="13" name="Groupe 12">
            <a:extLst>
              <a:ext uri="{FF2B5EF4-FFF2-40B4-BE49-F238E27FC236}">
                <a16:creationId xmlns:a16="http://schemas.microsoft.com/office/drawing/2014/main" id="{F4F3DDB8-BE60-7645-BD01-C5252EBBC85E}"/>
              </a:ext>
            </a:extLst>
          </p:cNvPr>
          <p:cNvGrpSpPr/>
          <p:nvPr/>
        </p:nvGrpSpPr>
        <p:grpSpPr>
          <a:xfrm>
            <a:off x="322268" y="6086075"/>
            <a:ext cx="2330036" cy="464053"/>
            <a:chOff x="335484" y="5828517"/>
            <a:chExt cx="2330036" cy="464053"/>
          </a:xfrm>
        </p:grpSpPr>
        <p:pic>
          <p:nvPicPr>
            <p:cNvPr id="11" name="Image 10">
              <a:extLst>
                <a:ext uri="{FF2B5EF4-FFF2-40B4-BE49-F238E27FC236}">
                  <a16:creationId xmlns:a16="http://schemas.microsoft.com/office/drawing/2014/main" id="{63C90611-A646-EE4C-ADF7-5DDA268C01C0}"/>
                </a:ext>
              </a:extLst>
            </p:cNvPr>
            <p:cNvPicPr>
              <a:picLocks noChangeAspect="1"/>
            </p:cNvPicPr>
            <p:nvPr/>
          </p:nvPicPr>
          <p:blipFill>
            <a:blip r:embed="rId6"/>
            <a:stretch>
              <a:fillRect/>
            </a:stretch>
          </p:blipFill>
          <p:spPr>
            <a:xfrm flipH="1">
              <a:off x="335484" y="5860570"/>
              <a:ext cx="648000" cy="432000"/>
            </a:xfrm>
            <a:prstGeom prst="rect">
              <a:avLst/>
            </a:prstGeom>
          </p:spPr>
        </p:pic>
        <p:sp>
          <p:nvSpPr>
            <p:cNvPr id="12" name="ZoneTexte 11">
              <a:extLst>
                <a:ext uri="{FF2B5EF4-FFF2-40B4-BE49-F238E27FC236}">
                  <a16:creationId xmlns:a16="http://schemas.microsoft.com/office/drawing/2014/main" id="{CA34F2C7-A31E-8A4C-999E-C2A8E6ADFCA1}"/>
                </a:ext>
              </a:extLst>
            </p:cNvPr>
            <p:cNvSpPr txBox="1"/>
            <p:nvPr/>
          </p:nvSpPr>
          <p:spPr>
            <a:xfrm>
              <a:off x="985252" y="5828517"/>
              <a:ext cx="1680268" cy="461665"/>
            </a:xfrm>
            <a:prstGeom prst="rect">
              <a:avLst/>
            </a:prstGeom>
            <a:noFill/>
          </p:spPr>
          <p:txBody>
            <a:bodyPr wrap="none" rtlCol="0">
              <a:spAutoFit/>
            </a:bodyPr>
            <a:lstStyle/>
            <a:p>
              <a:r>
                <a:rPr lang="fr-FR" sz="800" dirty="0"/>
                <a:t>This </a:t>
              </a:r>
              <a:r>
                <a:rPr lang="fr-FR" sz="800" dirty="0" err="1"/>
                <a:t>project</a:t>
              </a:r>
              <a:r>
                <a:rPr lang="fr-FR" sz="800" dirty="0"/>
                <a:t> has been </a:t>
              </a:r>
              <a:r>
                <a:rPr lang="fr-FR" sz="800" dirty="0" err="1"/>
                <a:t>implemented</a:t>
              </a:r>
              <a:r>
                <a:rPr lang="fr-FR" sz="800" dirty="0"/>
                <a:t> </a:t>
              </a:r>
            </a:p>
            <a:p>
              <a:r>
                <a:rPr lang="fr-FR" sz="800" dirty="0" err="1"/>
                <a:t>with</a:t>
              </a:r>
              <a:r>
                <a:rPr lang="fr-FR" sz="800" dirty="0"/>
                <a:t> the </a:t>
              </a:r>
              <a:r>
                <a:rPr lang="fr-FR" sz="800" dirty="0" err="1"/>
                <a:t>financial</a:t>
              </a:r>
              <a:r>
                <a:rPr lang="fr-FR" sz="800" dirty="0"/>
                <a:t> support of the</a:t>
              </a:r>
            </a:p>
            <a:p>
              <a:r>
                <a:rPr lang="fr-FR" sz="800" dirty="0" err="1"/>
                <a:t>European</a:t>
              </a:r>
              <a:r>
                <a:rPr lang="fr-FR" sz="800" dirty="0"/>
                <a:t> Union</a:t>
              </a:r>
            </a:p>
          </p:txBody>
        </p:sp>
      </p:grpSp>
      <p:sp>
        <p:nvSpPr>
          <p:cNvPr id="14" name="ZoneTexte 13">
            <a:extLst>
              <a:ext uri="{FF2B5EF4-FFF2-40B4-BE49-F238E27FC236}">
                <a16:creationId xmlns:a16="http://schemas.microsoft.com/office/drawing/2014/main" id="{226AA115-7E0E-5447-BE92-65C36972F898}"/>
              </a:ext>
            </a:extLst>
          </p:cNvPr>
          <p:cNvSpPr txBox="1"/>
          <p:nvPr/>
        </p:nvSpPr>
        <p:spPr>
          <a:xfrm>
            <a:off x="8710749" y="2028616"/>
            <a:ext cx="3246466" cy="2800767"/>
          </a:xfrm>
          <a:prstGeom prst="rect">
            <a:avLst/>
          </a:prstGeom>
          <a:noFill/>
        </p:spPr>
        <p:txBody>
          <a:bodyPr wrap="none" rtlCol="0">
            <a:spAutoFit/>
          </a:bodyPr>
          <a:lstStyle/>
          <a:p>
            <a:pPr algn="r"/>
            <a:r>
              <a:rPr lang="fr-FR" sz="2400" dirty="0">
                <a:solidFill>
                  <a:schemeClr val="bg1"/>
                </a:solidFill>
              </a:rPr>
              <a:t>Innovation in agriculture</a:t>
            </a:r>
          </a:p>
          <a:p>
            <a:pPr algn="r"/>
            <a:r>
              <a:rPr lang="fr-FR" sz="4000" b="1" dirty="0">
                <a:solidFill>
                  <a:schemeClr val="bg1"/>
                </a:solidFill>
              </a:rPr>
              <a:t>SHARING</a:t>
            </a:r>
          </a:p>
          <a:p>
            <a:pPr algn="r"/>
            <a:r>
              <a:rPr lang="fr-FR" sz="3600" dirty="0">
                <a:solidFill>
                  <a:schemeClr val="bg1"/>
                </a:solidFill>
              </a:rPr>
              <a:t>THE NOW</a:t>
            </a:r>
          </a:p>
          <a:p>
            <a:pPr algn="r"/>
            <a:r>
              <a:rPr lang="fr-FR" sz="4000" b="1" dirty="0">
                <a:solidFill>
                  <a:schemeClr val="bg1"/>
                </a:solidFill>
              </a:rPr>
              <a:t>SHAPING</a:t>
            </a:r>
            <a:r>
              <a:rPr lang="fr-FR" sz="4000" dirty="0">
                <a:solidFill>
                  <a:schemeClr val="bg1"/>
                </a:solidFill>
              </a:rPr>
              <a:t> </a:t>
            </a:r>
          </a:p>
          <a:p>
            <a:pPr algn="r"/>
            <a:r>
              <a:rPr lang="fr-FR" sz="3600" dirty="0">
                <a:solidFill>
                  <a:schemeClr val="bg1"/>
                </a:solidFill>
              </a:rPr>
              <a:t>THE FUTURE</a:t>
            </a:r>
          </a:p>
        </p:txBody>
      </p:sp>
      <p:sp>
        <p:nvSpPr>
          <p:cNvPr id="15" name="ZoneTexte 14">
            <a:extLst>
              <a:ext uri="{FF2B5EF4-FFF2-40B4-BE49-F238E27FC236}">
                <a16:creationId xmlns:a16="http://schemas.microsoft.com/office/drawing/2014/main" id="{B5792E82-4808-A343-B34C-29B258E4E7EB}"/>
              </a:ext>
            </a:extLst>
          </p:cNvPr>
          <p:cNvSpPr txBox="1"/>
          <p:nvPr/>
        </p:nvSpPr>
        <p:spPr>
          <a:xfrm>
            <a:off x="5504871" y="5316634"/>
            <a:ext cx="6411755" cy="769441"/>
          </a:xfrm>
          <a:prstGeom prst="rect">
            <a:avLst/>
          </a:prstGeom>
          <a:noFill/>
        </p:spPr>
        <p:txBody>
          <a:bodyPr wrap="none" rtlCol="0">
            <a:spAutoFit/>
          </a:bodyPr>
          <a:lstStyle/>
          <a:p>
            <a:pPr algn="r"/>
            <a:r>
              <a:rPr lang="fr-FR" sz="4400" b="1" dirty="0">
                <a:solidFill>
                  <a:schemeClr val="bg1"/>
                </a:solidFill>
                <a:effectLst>
                  <a:outerShdw blurRad="50800" dist="38100" dir="2700000" algn="tl" rotWithShape="0">
                    <a:prstClr val="black">
                      <a:alpha val="40000"/>
                    </a:prstClr>
                  </a:outerShdw>
                </a:effectLst>
              </a:rPr>
              <a:t>CDAIS International Forum</a:t>
            </a:r>
          </a:p>
        </p:txBody>
      </p:sp>
      <p:sp>
        <p:nvSpPr>
          <p:cNvPr id="16" name="ZoneTexte 15">
            <a:extLst>
              <a:ext uri="{FF2B5EF4-FFF2-40B4-BE49-F238E27FC236}">
                <a16:creationId xmlns:a16="http://schemas.microsoft.com/office/drawing/2014/main" id="{76CABE1D-BC8D-4348-8971-548E6175BA9D}"/>
              </a:ext>
            </a:extLst>
          </p:cNvPr>
          <p:cNvSpPr txBox="1"/>
          <p:nvPr/>
        </p:nvSpPr>
        <p:spPr>
          <a:xfrm>
            <a:off x="8320940" y="5948851"/>
            <a:ext cx="3548792" cy="338554"/>
          </a:xfrm>
          <a:prstGeom prst="rect">
            <a:avLst/>
          </a:prstGeom>
          <a:noFill/>
        </p:spPr>
        <p:txBody>
          <a:bodyPr wrap="none" rtlCol="0">
            <a:spAutoFit/>
          </a:bodyPr>
          <a:lstStyle/>
          <a:p>
            <a:pPr algn="r"/>
            <a:r>
              <a:rPr lang="fr-FR" sz="1600" dirty="0">
                <a:solidFill>
                  <a:schemeClr val="bg1"/>
                </a:solidFill>
                <a:effectLst>
                  <a:outerShdw blurRad="50800" dist="38100" dir="2700000" algn="tl" rotWithShape="0">
                    <a:prstClr val="black">
                      <a:alpha val="40000"/>
                    </a:prstClr>
                  </a:outerShdw>
                </a:effectLst>
              </a:rPr>
              <a:t>13 – 14 May 2019 – Gembloux - </a:t>
            </a:r>
            <a:r>
              <a:rPr lang="fr-FR" sz="1600" dirty="0" err="1">
                <a:solidFill>
                  <a:schemeClr val="bg1"/>
                </a:solidFill>
                <a:effectLst>
                  <a:outerShdw blurRad="50800" dist="38100" dir="2700000" algn="tl" rotWithShape="0">
                    <a:prstClr val="black">
                      <a:alpha val="40000"/>
                    </a:prstClr>
                  </a:outerShdw>
                </a:effectLst>
              </a:rPr>
              <a:t>Belgium</a:t>
            </a:r>
            <a:endParaRPr lang="fr-FR" sz="1600" dirty="0">
              <a:solidFill>
                <a:schemeClr val="bg1"/>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549423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B476C1-17B7-324C-8136-9B74E98553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4" y="521652"/>
            <a:ext cx="1981200" cy="1405876"/>
          </a:xfrm>
          <a:prstGeom prst="rect">
            <a:avLst/>
          </a:prstGeom>
        </p:spPr>
      </p:pic>
      <p:pic>
        <p:nvPicPr>
          <p:cNvPr id="8" name="Image 7">
            <a:extLst>
              <a:ext uri="{FF2B5EF4-FFF2-40B4-BE49-F238E27FC236}">
                <a16:creationId xmlns:a16="http://schemas.microsoft.com/office/drawing/2014/main" id="{4F96DDE6-1287-9240-BFA4-5C3EBC361D24}"/>
              </a:ext>
            </a:extLst>
          </p:cNvPr>
          <p:cNvPicPr>
            <a:picLocks noChangeAspect="1"/>
          </p:cNvPicPr>
          <p:nvPr/>
        </p:nvPicPr>
        <p:blipFill>
          <a:blip r:embed="rId3"/>
          <a:stretch>
            <a:fillRect/>
          </a:stretch>
        </p:blipFill>
        <p:spPr>
          <a:xfrm>
            <a:off x="997857" y="4086679"/>
            <a:ext cx="856343" cy="661097"/>
          </a:xfrm>
          <a:prstGeom prst="rect">
            <a:avLst/>
          </a:prstGeom>
        </p:spPr>
      </p:pic>
      <p:pic>
        <p:nvPicPr>
          <p:cNvPr id="9" name="Image 8">
            <a:extLst>
              <a:ext uri="{FF2B5EF4-FFF2-40B4-BE49-F238E27FC236}">
                <a16:creationId xmlns:a16="http://schemas.microsoft.com/office/drawing/2014/main" id="{E7B9961F-2038-4046-B70F-B16C6DDD00C9}"/>
              </a:ext>
            </a:extLst>
          </p:cNvPr>
          <p:cNvPicPr/>
          <p:nvPr/>
        </p:nvPicPr>
        <p:blipFill>
          <a:blip r:embed="rId4">
            <a:extLst>
              <a:ext uri="{28A0092B-C50C-407E-A947-70E740481C1C}">
                <a14:useLocalDpi xmlns:a14="http://schemas.microsoft.com/office/drawing/2010/main" val="0"/>
              </a:ext>
            </a:extLst>
          </a:blip>
          <a:stretch>
            <a:fillRect/>
          </a:stretch>
        </p:blipFill>
        <p:spPr>
          <a:xfrm>
            <a:off x="373924" y="5034778"/>
            <a:ext cx="2278380" cy="489585"/>
          </a:xfrm>
          <a:prstGeom prst="rect">
            <a:avLst/>
          </a:prstGeom>
        </p:spPr>
      </p:pic>
      <p:grpSp>
        <p:nvGrpSpPr>
          <p:cNvPr id="13" name="Groupe 12">
            <a:extLst>
              <a:ext uri="{FF2B5EF4-FFF2-40B4-BE49-F238E27FC236}">
                <a16:creationId xmlns:a16="http://schemas.microsoft.com/office/drawing/2014/main" id="{F4F3DDB8-BE60-7645-BD01-C5252EBBC85E}"/>
              </a:ext>
            </a:extLst>
          </p:cNvPr>
          <p:cNvGrpSpPr/>
          <p:nvPr/>
        </p:nvGrpSpPr>
        <p:grpSpPr>
          <a:xfrm>
            <a:off x="322268" y="6086075"/>
            <a:ext cx="2330036" cy="464053"/>
            <a:chOff x="335484" y="5828517"/>
            <a:chExt cx="2330036" cy="464053"/>
          </a:xfrm>
        </p:grpSpPr>
        <p:pic>
          <p:nvPicPr>
            <p:cNvPr id="11" name="Image 10">
              <a:extLst>
                <a:ext uri="{FF2B5EF4-FFF2-40B4-BE49-F238E27FC236}">
                  <a16:creationId xmlns:a16="http://schemas.microsoft.com/office/drawing/2014/main" id="{63C90611-A646-EE4C-ADF7-5DDA268C01C0}"/>
                </a:ext>
              </a:extLst>
            </p:cNvPr>
            <p:cNvPicPr>
              <a:picLocks noChangeAspect="1"/>
            </p:cNvPicPr>
            <p:nvPr/>
          </p:nvPicPr>
          <p:blipFill>
            <a:blip r:embed="rId5"/>
            <a:stretch>
              <a:fillRect/>
            </a:stretch>
          </p:blipFill>
          <p:spPr>
            <a:xfrm flipH="1">
              <a:off x="335484" y="5860570"/>
              <a:ext cx="648000" cy="432000"/>
            </a:xfrm>
            <a:prstGeom prst="rect">
              <a:avLst/>
            </a:prstGeom>
          </p:spPr>
        </p:pic>
        <p:sp>
          <p:nvSpPr>
            <p:cNvPr id="12" name="ZoneTexte 11">
              <a:extLst>
                <a:ext uri="{FF2B5EF4-FFF2-40B4-BE49-F238E27FC236}">
                  <a16:creationId xmlns:a16="http://schemas.microsoft.com/office/drawing/2014/main" id="{CA34F2C7-A31E-8A4C-999E-C2A8E6ADFCA1}"/>
                </a:ext>
              </a:extLst>
            </p:cNvPr>
            <p:cNvSpPr txBox="1"/>
            <p:nvPr/>
          </p:nvSpPr>
          <p:spPr>
            <a:xfrm>
              <a:off x="985252" y="5828517"/>
              <a:ext cx="1680268" cy="461665"/>
            </a:xfrm>
            <a:prstGeom prst="rect">
              <a:avLst/>
            </a:prstGeom>
            <a:noFill/>
          </p:spPr>
          <p:txBody>
            <a:bodyPr wrap="none" rtlCol="0">
              <a:spAutoFit/>
            </a:bodyPr>
            <a:lstStyle/>
            <a:p>
              <a:r>
                <a:rPr lang="fr-FR" sz="800" dirty="0"/>
                <a:t>This </a:t>
              </a:r>
              <a:r>
                <a:rPr lang="fr-FR" sz="800" dirty="0" err="1"/>
                <a:t>project</a:t>
              </a:r>
              <a:r>
                <a:rPr lang="fr-FR" sz="800" dirty="0"/>
                <a:t> has been </a:t>
              </a:r>
              <a:r>
                <a:rPr lang="fr-FR" sz="800" dirty="0" err="1"/>
                <a:t>implemented</a:t>
              </a:r>
              <a:r>
                <a:rPr lang="fr-FR" sz="800" dirty="0"/>
                <a:t> </a:t>
              </a:r>
            </a:p>
            <a:p>
              <a:r>
                <a:rPr lang="fr-FR" sz="800" dirty="0" err="1"/>
                <a:t>with</a:t>
              </a:r>
              <a:r>
                <a:rPr lang="fr-FR" sz="800" dirty="0"/>
                <a:t> the </a:t>
              </a:r>
              <a:r>
                <a:rPr lang="fr-FR" sz="800" dirty="0" err="1"/>
                <a:t>financial</a:t>
              </a:r>
              <a:r>
                <a:rPr lang="fr-FR" sz="800" dirty="0"/>
                <a:t> support of the</a:t>
              </a:r>
            </a:p>
            <a:p>
              <a:r>
                <a:rPr lang="fr-FR" sz="800" dirty="0" err="1"/>
                <a:t>European</a:t>
              </a:r>
              <a:r>
                <a:rPr lang="fr-FR" sz="800" dirty="0"/>
                <a:t> Union</a:t>
              </a:r>
            </a:p>
          </p:txBody>
        </p:sp>
      </p:grpSp>
      <p:sp>
        <p:nvSpPr>
          <p:cNvPr id="14" name="ZoneTexte 13">
            <a:extLst>
              <a:ext uri="{FF2B5EF4-FFF2-40B4-BE49-F238E27FC236}">
                <a16:creationId xmlns:a16="http://schemas.microsoft.com/office/drawing/2014/main" id="{226AA115-7E0E-5447-BE92-65C36972F898}"/>
              </a:ext>
            </a:extLst>
          </p:cNvPr>
          <p:cNvSpPr txBox="1"/>
          <p:nvPr/>
        </p:nvSpPr>
        <p:spPr>
          <a:xfrm>
            <a:off x="8710749" y="2028616"/>
            <a:ext cx="3246466" cy="2800767"/>
          </a:xfrm>
          <a:prstGeom prst="rect">
            <a:avLst/>
          </a:prstGeom>
          <a:noFill/>
        </p:spPr>
        <p:txBody>
          <a:bodyPr wrap="none" rtlCol="0">
            <a:spAutoFit/>
          </a:bodyPr>
          <a:lstStyle/>
          <a:p>
            <a:pPr algn="r"/>
            <a:r>
              <a:rPr lang="fr-FR" sz="2400" dirty="0">
                <a:solidFill>
                  <a:schemeClr val="bg1"/>
                </a:solidFill>
              </a:rPr>
              <a:t>Innovation in agriculture</a:t>
            </a:r>
          </a:p>
          <a:p>
            <a:pPr algn="r"/>
            <a:r>
              <a:rPr lang="fr-FR" sz="4000" b="1" dirty="0">
                <a:solidFill>
                  <a:schemeClr val="bg1"/>
                </a:solidFill>
              </a:rPr>
              <a:t>SHARING</a:t>
            </a:r>
          </a:p>
          <a:p>
            <a:pPr algn="r"/>
            <a:r>
              <a:rPr lang="fr-FR" sz="3600" dirty="0">
                <a:solidFill>
                  <a:schemeClr val="bg1"/>
                </a:solidFill>
              </a:rPr>
              <a:t>THE NOW</a:t>
            </a:r>
          </a:p>
          <a:p>
            <a:pPr algn="r"/>
            <a:r>
              <a:rPr lang="fr-FR" sz="4000" b="1" dirty="0">
                <a:solidFill>
                  <a:schemeClr val="bg1"/>
                </a:solidFill>
              </a:rPr>
              <a:t>SHAPING</a:t>
            </a:r>
            <a:r>
              <a:rPr lang="fr-FR" sz="4000" dirty="0">
                <a:solidFill>
                  <a:schemeClr val="bg1"/>
                </a:solidFill>
              </a:rPr>
              <a:t> </a:t>
            </a:r>
          </a:p>
          <a:p>
            <a:pPr algn="r"/>
            <a:r>
              <a:rPr lang="fr-FR" sz="3600" dirty="0">
                <a:solidFill>
                  <a:schemeClr val="bg1"/>
                </a:solidFill>
              </a:rPr>
              <a:t>THE FUTURE</a:t>
            </a:r>
          </a:p>
        </p:txBody>
      </p:sp>
      <p:cxnSp>
        <p:nvCxnSpPr>
          <p:cNvPr id="3" name="Connecteur droit 2">
            <a:extLst>
              <a:ext uri="{FF2B5EF4-FFF2-40B4-BE49-F238E27FC236}">
                <a16:creationId xmlns:a16="http://schemas.microsoft.com/office/drawing/2014/main" id="{040E91B3-40AB-F74B-900C-3BF1000DAE72}"/>
              </a:ext>
            </a:extLst>
          </p:cNvPr>
          <p:cNvCxnSpPr>
            <a:cxnSpLocks/>
          </p:cNvCxnSpPr>
          <p:nvPr/>
        </p:nvCxnSpPr>
        <p:spPr>
          <a:xfrm>
            <a:off x="3048000" y="357190"/>
            <a:ext cx="0" cy="6144535"/>
          </a:xfrm>
          <a:prstGeom prst="line">
            <a:avLst/>
          </a:prstGeom>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68C0D4BA-99E5-4B4E-9648-FF67AAB0FD21}"/>
              </a:ext>
            </a:extLst>
          </p:cNvPr>
          <p:cNvSpPr txBox="1"/>
          <p:nvPr/>
        </p:nvSpPr>
        <p:spPr>
          <a:xfrm>
            <a:off x="5797323" y="521652"/>
            <a:ext cx="5826852" cy="400110"/>
          </a:xfrm>
          <a:prstGeom prst="rect">
            <a:avLst/>
          </a:prstGeom>
          <a:noFill/>
        </p:spPr>
        <p:txBody>
          <a:bodyPr wrap="none" rtlCol="0">
            <a:spAutoFit/>
          </a:bodyPr>
          <a:lstStyle/>
          <a:p>
            <a:r>
              <a:rPr lang="fr-FR" sz="2000" dirty="0"/>
              <a:t>EVIDENCE OF CHANGE  </a:t>
            </a:r>
            <a:r>
              <a:rPr lang="fr-FR" sz="2000" dirty="0" err="1"/>
              <a:t>parallel</a:t>
            </a:r>
            <a:r>
              <a:rPr lang="fr-FR" sz="2000" dirty="0"/>
              <a:t> session – 13 May 2019</a:t>
            </a:r>
          </a:p>
        </p:txBody>
      </p:sp>
      <p:sp>
        <p:nvSpPr>
          <p:cNvPr id="10" name="ZoneTexte 9">
            <a:extLst>
              <a:ext uri="{FF2B5EF4-FFF2-40B4-BE49-F238E27FC236}">
                <a16:creationId xmlns:a16="http://schemas.microsoft.com/office/drawing/2014/main" id="{8497BDE2-8F14-124B-A122-AB2CEF5EE58B}"/>
              </a:ext>
            </a:extLst>
          </p:cNvPr>
          <p:cNvSpPr txBox="1"/>
          <p:nvPr/>
        </p:nvSpPr>
        <p:spPr>
          <a:xfrm>
            <a:off x="3846104" y="1724653"/>
            <a:ext cx="7259154" cy="4154984"/>
          </a:xfrm>
          <a:prstGeom prst="rect">
            <a:avLst/>
          </a:prstGeom>
          <a:noFill/>
        </p:spPr>
        <p:txBody>
          <a:bodyPr wrap="square" rtlCol="0">
            <a:spAutoFit/>
          </a:bodyPr>
          <a:lstStyle/>
          <a:p>
            <a:r>
              <a:rPr lang="fr-FR" sz="2400" dirty="0"/>
              <a:t>Objectives</a:t>
            </a:r>
          </a:p>
          <a:p>
            <a:endParaRPr lang="fr-FR" sz="2400" dirty="0"/>
          </a:p>
          <a:p>
            <a:pPr marL="285750" lvl="0" indent="-285750">
              <a:buFont typeface="Arial" panose="020B0604020202020204" pitchFamily="34" charset="0"/>
              <a:buChar char="•"/>
            </a:pPr>
            <a:r>
              <a:rPr lang="en-US" sz="2400" dirty="0"/>
              <a:t>Share the various results from the CDAIS project </a:t>
            </a:r>
          </a:p>
          <a:p>
            <a:pPr marL="285750" lvl="0" indent="-285750">
              <a:buFont typeface="Arial" panose="020B0604020202020204" pitchFamily="34" charset="0"/>
              <a:buChar char="•"/>
            </a:pPr>
            <a:endParaRPr lang="en-US" sz="2400" dirty="0"/>
          </a:p>
          <a:p>
            <a:pPr marL="285750" lvl="0" indent="-285750">
              <a:buFont typeface="Arial" panose="020B0604020202020204" pitchFamily="34" charset="0"/>
              <a:buChar char="•"/>
            </a:pPr>
            <a:r>
              <a:rPr lang="en-US" sz="2400" dirty="0"/>
              <a:t>Explain how they were achieved and how they were assessed thanks to the MEL system</a:t>
            </a:r>
            <a:endParaRPr lang="fr-FR" sz="2400" dirty="0"/>
          </a:p>
          <a:p>
            <a:pPr lvl="0"/>
            <a:endParaRPr lang="en-US" sz="2400" dirty="0"/>
          </a:p>
          <a:p>
            <a:pPr marL="342900" lvl="0" indent="-342900">
              <a:buFont typeface="Arial" panose="020B0604020202020204" pitchFamily="34" charset="0"/>
              <a:buChar char="•"/>
            </a:pPr>
            <a:r>
              <a:rPr lang="en-US" sz="2400" dirty="0"/>
              <a:t>Reflect and make recommendations on what to improve in future CDAIS-like projects in terms of concepts, resources and drivers for change</a:t>
            </a:r>
            <a:endParaRPr lang="fr-FR" sz="2400" dirty="0"/>
          </a:p>
          <a:p>
            <a:endParaRPr lang="fr-FR" sz="2400" dirty="0"/>
          </a:p>
        </p:txBody>
      </p:sp>
    </p:spTree>
    <p:extLst>
      <p:ext uri="{BB962C8B-B14F-4D97-AF65-F5344CB8AC3E}">
        <p14:creationId xmlns:p14="http://schemas.microsoft.com/office/powerpoint/2010/main" val="1737330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B476C1-17B7-324C-8136-9B74E98553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4" y="521652"/>
            <a:ext cx="1981200" cy="1405876"/>
          </a:xfrm>
          <a:prstGeom prst="rect">
            <a:avLst/>
          </a:prstGeom>
        </p:spPr>
      </p:pic>
      <p:pic>
        <p:nvPicPr>
          <p:cNvPr id="8" name="Image 7">
            <a:extLst>
              <a:ext uri="{FF2B5EF4-FFF2-40B4-BE49-F238E27FC236}">
                <a16:creationId xmlns:a16="http://schemas.microsoft.com/office/drawing/2014/main" id="{4F96DDE6-1287-9240-BFA4-5C3EBC361D24}"/>
              </a:ext>
            </a:extLst>
          </p:cNvPr>
          <p:cNvPicPr>
            <a:picLocks noChangeAspect="1"/>
          </p:cNvPicPr>
          <p:nvPr/>
        </p:nvPicPr>
        <p:blipFill>
          <a:blip r:embed="rId3"/>
          <a:stretch>
            <a:fillRect/>
          </a:stretch>
        </p:blipFill>
        <p:spPr>
          <a:xfrm>
            <a:off x="997857" y="4086679"/>
            <a:ext cx="856343" cy="661097"/>
          </a:xfrm>
          <a:prstGeom prst="rect">
            <a:avLst/>
          </a:prstGeom>
        </p:spPr>
      </p:pic>
      <p:pic>
        <p:nvPicPr>
          <p:cNvPr id="9" name="Image 8">
            <a:extLst>
              <a:ext uri="{FF2B5EF4-FFF2-40B4-BE49-F238E27FC236}">
                <a16:creationId xmlns:a16="http://schemas.microsoft.com/office/drawing/2014/main" id="{E7B9961F-2038-4046-B70F-B16C6DDD00C9}"/>
              </a:ext>
            </a:extLst>
          </p:cNvPr>
          <p:cNvPicPr/>
          <p:nvPr/>
        </p:nvPicPr>
        <p:blipFill>
          <a:blip r:embed="rId4">
            <a:extLst>
              <a:ext uri="{28A0092B-C50C-407E-A947-70E740481C1C}">
                <a14:useLocalDpi xmlns:a14="http://schemas.microsoft.com/office/drawing/2010/main" val="0"/>
              </a:ext>
            </a:extLst>
          </a:blip>
          <a:stretch>
            <a:fillRect/>
          </a:stretch>
        </p:blipFill>
        <p:spPr>
          <a:xfrm>
            <a:off x="373924" y="5034778"/>
            <a:ext cx="2278380" cy="489585"/>
          </a:xfrm>
          <a:prstGeom prst="rect">
            <a:avLst/>
          </a:prstGeom>
        </p:spPr>
      </p:pic>
      <p:grpSp>
        <p:nvGrpSpPr>
          <p:cNvPr id="13" name="Groupe 12">
            <a:extLst>
              <a:ext uri="{FF2B5EF4-FFF2-40B4-BE49-F238E27FC236}">
                <a16:creationId xmlns:a16="http://schemas.microsoft.com/office/drawing/2014/main" id="{F4F3DDB8-BE60-7645-BD01-C5252EBBC85E}"/>
              </a:ext>
            </a:extLst>
          </p:cNvPr>
          <p:cNvGrpSpPr/>
          <p:nvPr/>
        </p:nvGrpSpPr>
        <p:grpSpPr>
          <a:xfrm>
            <a:off x="322268" y="6086075"/>
            <a:ext cx="2330036" cy="464053"/>
            <a:chOff x="335484" y="5828517"/>
            <a:chExt cx="2330036" cy="464053"/>
          </a:xfrm>
        </p:grpSpPr>
        <p:pic>
          <p:nvPicPr>
            <p:cNvPr id="11" name="Image 10">
              <a:extLst>
                <a:ext uri="{FF2B5EF4-FFF2-40B4-BE49-F238E27FC236}">
                  <a16:creationId xmlns:a16="http://schemas.microsoft.com/office/drawing/2014/main" id="{63C90611-A646-EE4C-ADF7-5DDA268C01C0}"/>
                </a:ext>
              </a:extLst>
            </p:cNvPr>
            <p:cNvPicPr>
              <a:picLocks noChangeAspect="1"/>
            </p:cNvPicPr>
            <p:nvPr/>
          </p:nvPicPr>
          <p:blipFill>
            <a:blip r:embed="rId5"/>
            <a:stretch>
              <a:fillRect/>
            </a:stretch>
          </p:blipFill>
          <p:spPr>
            <a:xfrm flipH="1">
              <a:off x="335484" y="5860570"/>
              <a:ext cx="648000" cy="432000"/>
            </a:xfrm>
            <a:prstGeom prst="rect">
              <a:avLst/>
            </a:prstGeom>
          </p:spPr>
        </p:pic>
        <p:sp>
          <p:nvSpPr>
            <p:cNvPr id="12" name="ZoneTexte 11">
              <a:extLst>
                <a:ext uri="{FF2B5EF4-FFF2-40B4-BE49-F238E27FC236}">
                  <a16:creationId xmlns:a16="http://schemas.microsoft.com/office/drawing/2014/main" id="{CA34F2C7-A31E-8A4C-999E-C2A8E6ADFCA1}"/>
                </a:ext>
              </a:extLst>
            </p:cNvPr>
            <p:cNvSpPr txBox="1"/>
            <p:nvPr/>
          </p:nvSpPr>
          <p:spPr>
            <a:xfrm>
              <a:off x="985252" y="5828517"/>
              <a:ext cx="1680268" cy="461665"/>
            </a:xfrm>
            <a:prstGeom prst="rect">
              <a:avLst/>
            </a:prstGeom>
            <a:noFill/>
          </p:spPr>
          <p:txBody>
            <a:bodyPr wrap="none" rtlCol="0">
              <a:spAutoFit/>
            </a:bodyPr>
            <a:lstStyle/>
            <a:p>
              <a:r>
                <a:rPr lang="fr-FR" sz="800" dirty="0"/>
                <a:t>This </a:t>
              </a:r>
              <a:r>
                <a:rPr lang="fr-FR" sz="800" dirty="0" err="1"/>
                <a:t>project</a:t>
              </a:r>
              <a:r>
                <a:rPr lang="fr-FR" sz="800" dirty="0"/>
                <a:t> has been </a:t>
              </a:r>
              <a:r>
                <a:rPr lang="fr-FR" sz="800" dirty="0" err="1"/>
                <a:t>implemented</a:t>
              </a:r>
              <a:r>
                <a:rPr lang="fr-FR" sz="800" dirty="0"/>
                <a:t> </a:t>
              </a:r>
            </a:p>
            <a:p>
              <a:r>
                <a:rPr lang="fr-FR" sz="800" dirty="0" err="1"/>
                <a:t>with</a:t>
              </a:r>
              <a:r>
                <a:rPr lang="fr-FR" sz="800" dirty="0"/>
                <a:t> the </a:t>
              </a:r>
              <a:r>
                <a:rPr lang="fr-FR" sz="800" dirty="0" err="1"/>
                <a:t>financial</a:t>
              </a:r>
              <a:r>
                <a:rPr lang="fr-FR" sz="800" dirty="0"/>
                <a:t> support of the</a:t>
              </a:r>
            </a:p>
            <a:p>
              <a:r>
                <a:rPr lang="fr-FR" sz="800" dirty="0" err="1"/>
                <a:t>European</a:t>
              </a:r>
              <a:r>
                <a:rPr lang="fr-FR" sz="800" dirty="0"/>
                <a:t> Union</a:t>
              </a:r>
            </a:p>
          </p:txBody>
        </p:sp>
      </p:grpSp>
      <p:cxnSp>
        <p:nvCxnSpPr>
          <p:cNvPr id="3" name="Connecteur droit 2">
            <a:extLst>
              <a:ext uri="{FF2B5EF4-FFF2-40B4-BE49-F238E27FC236}">
                <a16:creationId xmlns:a16="http://schemas.microsoft.com/office/drawing/2014/main" id="{040E91B3-40AB-F74B-900C-3BF1000DAE72}"/>
              </a:ext>
            </a:extLst>
          </p:cNvPr>
          <p:cNvCxnSpPr>
            <a:cxnSpLocks/>
          </p:cNvCxnSpPr>
          <p:nvPr/>
        </p:nvCxnSpPr>
        <p:spPr>
          <a:xfrm>
            <a:off x="3048000" y="357190"/>
            <a:ext cx="0" cy="6144535"/>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Groupe 17">
            <a:extLst>
              <a:ext uri="{FF2B5EF4-FFF2-40B4-BE49-F238E27FC236}">
                <a16:creationId xmlns:a16="http://schemas.microsoft.com/office/drawing/2014/main" id="{519ED8C5-12C8-3144-A6AB-A4DC6D1DA417}"/>
              </a:ext>
            </a:extLst>
          </p:cNvPr>
          <p:cNvGrpSpPr/>
          <p:nvPr/>
        </p:nvGrpSpPr>
        <p:grpSpPr>
          <a:xfrm>
            <a:off x="4798333" y="1680748"/>
            <a:ext cx="6017304" cy="4202110"/>
            <a:chOff x="4798333" y="1680748"/>
            <a:chExt cx="6017304" cy="4202110"/>
          </a:xfrm>
        </p:grpSpPr>
        <p:pic>
          <p:nvPicPr>
            <p:cNvPr id="15" name="Image 14">
              <a:extLst>
                <a:ext uri="{FF2B5EF4-FFF2-40B4-BE49-F238E27FC236}">
                  <a16:creationId xmlns:a16="http://schemas.microsoft.com/office/drawing/2014/main" id="{F8BA9841-FD23-574E-806C-2AC32203FDCD}"/>
                </a:ext>
              </a:extLst>
            </p:cNvPr>
            <p:cNvPicPr>
              <a:picLocks/>
            </p:cNvPicPr>
            <p:nvPr/>
          </p:nvPicPr>
          <p:blipFill rotWithShape="1">
            <a:blip r:embed="rId6"/>
            <a:srcRect r="42164"/>
            <a:stretch/>
          </p:blipFill>
          <p:spPr>
            <a:xfrm>
              <a:off x="4798333" y="1680748"/>
              <a:ext cx="6017304" cy="4202110"/>
            </a:xfrm>
            <a:prstGeom prst="rect">
              <a:avLst/>
            </a:prstGeom>
          </p:spPr>
        </p:pic>
        <p:cxnSp>
          <p:nvCxnSpPr>
            <p:cNvPr id="17" name="Connecteur droit 16">
              <a:extLst>
                <a:ext uri="{FF2B5EF4-FFF2-40B4-BE49-F238E27FC236}">
                  <a16:creationId xmlns:a16="http://schemas.microsoft.com/office/drawing/2014/main" id="{12B4D978-1329-884B-9890-496A154FE0F2}"/>
                </a:ext>
              </a:extLst>
            </p:cNvPr>
            <p:cNvCxnSpPr/>
            <p:nvPr/>
          </p:nvCxnSpPr>
          <p:spPr>
            <a:xfrm>
              <a:off x="4798333" y="1680748"/>
              <a:ext cx="0" cy="38436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ZoneTexte 18">
            <a:extLst>
              <a:ext uri="{FF2B5EF4-FFF2-40B4-BE49-F238E27FC236}">
                <a16:creationId xmlns:a16="http://schemas.microsoft.com/office/drawing/2014/main" id="{446D16CF-7E57-0643-895B-59054897B972}"/>
              </a:ext>
            </a:extLst>
          </p:cNvPr>
          <p:cNvSpPr txBox="1"/>
          <p:nvPr/>
        </p:nvSpPr>
        <p:spPr>
          <a:xfrm>
            <a:off x="5797323" y="521652"/>
            <a:ext cx="5826852" cy="400110"/>
          </a:xfrm>
          <a:prstGeom prst="rect">
            <a:avLst/>
          </a:prstGeom>
          <a:noFill/>
        </p:spPr>
        <p:txBody>
          <a:bodyPr wrap="none" rtlCol="0">
            <a:spAutoFit/>
          </a:bodyPr>
          <a:lstStyle/>
          <a:p>
            <a:r>
              <a:rPr lang="fr-FR" sz="2000" dirty="0"/>
              <a:t>EVIDENCE OF CHANGE  </a:t>
            </a:r>
            <a:r>
              <a:rPr lang="fr-FR" sz="2000" dirty="0" err="1"/>
              <a:t>parallel</a:t>
            </a:r>
            <a:r>
              <a:rPr lang="fr-FR" sz="2000" dirty="0"/>
              <a:t> session – 13 May 2019</a:t>
            </a:r>
          </a:p>
        </p:txBody>
      </p:sp>
    </p:spTree>
    <p:extLst>
      <p:ext uri="{BB962C8B-B14F-4D97-AF65-F5344CB8AC3E}">
        <p14:creationId xmlns:p14="http://schemas.microsoft.com/office/powerpoint/2010/main" val="831040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B476C1-17B7-324C-8136-9B74E98553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4" y="521652"/>
            <a:ext cx="1981200" cy="1405876"/>
          </a:xfrm>
          <a:prstGeom prst="rect">
            <a:avLst/>
          </a:prstGeom>
        </p:spPr>
      </p:pic>
      <p:pic>
        <p:nvPicPr>
          <p:cNvPr id="8" name="Image 7">
            <a:extLst>
              <a:ext uri="{FF2B5EF4-FFF2-40B4-BE49-F238E27FC236}">
                <a16:creationId xmlns:a16="http://schemas.microsoft.com/office/drawing/2014/main" id="{4F96DDE6-1287-9240-BFA4-5C3EBC361D24}"/>
              </a:ext>
            </a:extLst>
          </p:cNvPr>
          <p:cNvPicPr>
            <a:picLocks noChangeAspect="1"/>
          </p:cNvPicPr>
          <p:nvPr/>
        </p:nvPicPr>
        <p:blipFill>
          <a:blip r:embed="rId3"/>
          <a:stretch>
            <a:fillRect/>
          </a:stretch>
        </p:blipFill>
        <p:spPr>
          <a:xfrm>
            <a:off x="997857" y="4086679"/>
            <a:ext cx="856343" cy="661097"/>
          </a:xfrm>
          <a:prstGeom prst="rect">
            <a:avLst/>
          </a:prstGeom>
        </p:spPr>
      </p:pic>
      <p:pic>
        <p:nvPicPr>
          <p:cNvPr id="9" name="Image 8">
            <a:extLst>
              <a:ext uri="{FF2B5EF4-FFF2-40B4-BE49-F238E27FC236}">
                <a16:creationId xmlns:a16="http://schemas.microsoft.com/office/drawing/2014/main" id="{E7B9961F-2038-4046-B70F-B16C6DDD00C9}"/>
              </a:ext>
            </a:extLst>
          </p:cNvPr>
          <p:cNvPicPr/>
          <p:nvPr/>
        </p:nvPicPr>
        <p:blipFill>
          <a:blip r:embed="rId4">
            <a:extLst>
              <a:ext uri="{28A0092B-C50C-407E-A947-70E740481C1C}">
                <a14:useLocalDpi xmlns:a14="http://schemas.microsoft.com/office/drawing/2010/main" val="0"/>
              </a:ext>
            </a:extLst>
          </a:blip>
          <a:stretch>
            <a:fillRect/>
          </a:stretch>
        </p:blipFill>
        <p:spPr>
          <a:xfrm>
            <a:off x="373924" y="5034778"/>
            <a:ext cx="2278380" cy="489585"/>
          </a:xfrm>
          <a:prstGeom prst="rect">
            <a:avLst/>
          </a:prstGeom>
        </p:spPr>
      </p:pic>
      <p:grpSp>
        <p:nvGrpSpPr>
          <p:cNvPr id="13" name="Groupe 12">
            <a:extLst>
              <a:ext uri="{FF2B5EF4-FFF2-40B4-BE49-F238E27FC236}">
                <a16:creationId xmlns:a16="http://schemas.microsoft.com/office/drawing/2014/main" id="{F4F3DDB8-BE60-7645-BD01-C5252EBBC85E}"/>
              </a:ext>
            </a:extLst>
          </p:cNvPr>
          <p:cNvGrpSpPr/>
          <p:nvPr/>
        </p:nvGrpSpPr>
        <p:grpSpPr>
          <a:xfrm>
            <a:off x="322268" y="6086075"/>
            <a:ext cx="2330036" cy="464053"/>
            <a:chOff x="335484" y="5828517"/>
            <a:chExt cx="2330036" cy="464053"/>
          </a:xfrm>
        </p:grpSpPr>
        <p:pic>
          <p:nvPicPr>
            <p:cNvPr id="11" name="Image 10">
              <a:extLst>
                <a:ext uri="{FF2B5EF4-FFF2-40B4-BE49-F238E27FC236}">
                  <a16:creationId xmlns:a16="http://schemas.microsoft.com/office/drawing/2014/main" id="{63C90611-A646-EE4C-ADF7-5DDA268C01C0}"/>
                </a:ext>
              </a:extLst>
            </p:cNvPr>
            <p:cNvPicPr>
              <a:picLocks noChangeAspect="1"/>
            </p:cNvPicPr>
            <p:nvPr/>
          </p:nvPicPr>
          <p:blipFill>
            <a:blip r:embed="rId5"/>
            <a:stretch>
              <a:fillRect/>
            </a:stretch>
          </p:blipFill>
          <p:spPr>
            <a:xfrm flipH="1">
              <a:off x="335484" y="5860570"/>
              <a:ext cx="648000" cy="432000"/>
            </a:xfrm>
            <a:prstGeom prst="rect">
              <a:avLst/>
            </a:prstGeom>
          </p:spPr>
        </p:pic>
        <p:sp>
          <p:nvSpPr>
            <p:cNvPr id="12" name="ZoneTexte 11">
              <a:extLst>
                <a:ext uri="{FF2B5EF4-FFF2-40B4-BE49-F238E27FC236}">
                  <a16:creationId xmlns:a16="http://schemas.microsoft.com/office/drawing/2014/main" id="{CA34F2C7-A31E-8A4C-999E-C2A8E6ADFCA1}"/>
                </a:ext>
              </a:extLst>
            </p:cNvPr>
            <p:cNvSpPr txBox="1"/>
            <p:nvPr/>
          </p:nvSpPr>
          <p:spPr>
            <a:xfrm>
              <a:off x="985252" y="5828517"/>
              <a:ext cx="1680268" cy="461665"/>
            </a:xfrm>
            <a:prstGeom prst="rect">
              <a:avLst/>
            </a:prstGeom>
            <a:noFill/>
          </p:spPr>
          <p:txBody>
            <a:bodyPr wrap="none" rtlCol="0">
              <a:spAutoFit/>
            </a:bodyPr>
            <a:lstStyle/>
            <a:p>
              <a:r>
                <a:rPr lang="fr-FR" sz="800" dirty="0"/>
                <a:t>This </a:t>
              </a:r>
              <a:r>
                <a:rPr lang="fr-FR" sz="800" dirty="0" err="1"/>
                <a:t>project</a:t>
              </a:r>
              <a:r>
                <a:rPr lang="fr-FR" sz="800" dirty="0"/>
                <a:t> has been </a:t>
              </a:r>
              <a:r>
                <a:rPr lang="fr-FR" sz="800" dirty="0" err="1"/>
                <a:t>implemented</a:t>
              </a:r>
              <a:r>
                <a:rPr lang="fr-FR" sz="800" dirty="0"/>
                <a:t> </a:t>
              </a:r>
            </a:p>
            <a:p>
              <a:r>
                <a:rPr lang="fr-FR" sz="800" dirty="0" err="1"/>
                <a:t>with</a:t>
              </a:r>
              <a:r>
                <a:rPr lang="fr-FR" sz="800" dirty="0"/>
                <a:t> the </a:t>
              </a:r>
              <a:r>
                <a:rPr lang="fr-FR" sz="800" dirty="0" err="1"/>
                <a:t>financial</a:t>
              </a:r>
              <a:r>
                <a:rPr lang="fr-FR" sz="800" dirty="0"/>
                <a:t> support of the</a:t>
              </a:r>
            </a:p>
            <a:p>
              <a:r>
                <a:rPr lang="fr-FR" sz="800" dirty="0" err="1"/>
                <a:t>European</a:t>
              </a:r>
              <a:r>
                <a:rPr lang="fr-FR" sz="800" dirty="0"/>
                <a:t> Union</a:t>
              </a:r>
            </a:p>
          </p:txBody>
        </p:sp>
      </p:grpSp>
      <p:cxnSp>
        <p:nvCxnSpPr>
          <p:cNvPr id="3" name="Connecteur droit 2">
            <a:extLst>
              <a:ext uri="{FF2B5EF4-FFF2-40B4-BE49-F238E27FC236}">
                <a16:creationId xmlns:a16="http://schemas.microsoft.com/office/drawing/2014/main" id="{040E91B3-40AB-F74B-900C-3BF1000DAE72}"/>
              </a:ext>
            </a:extLst>
          </p:cNvPr>
          <p:cNvCxnSpPr>
            <a:cxnSpLocks/>
          </p:cNvCxnSpPr>
          <p:nvPr/>
        </p:nvCxnSpPr>
        <p:spPr>
          <a:xfrm>
            <a:off x="3048000" y="357190"/>
            <a:ext cx="0" cy="614453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6" name="Tableau 15">
            <a:extLst>
              <a:ext uri="{FF2B5EF4-FFF2-40B4-BE49-F238E27FC236}">
                <a16:creationId xmlns:a16="http://schemas.microsoft.com/office/drawing/2014/main" id="{D64AB57D-87EC-4E41-9E17-1FAB14EC8FF5}"/>
              </a:ext>
            </a:extLst>
          </p:cNvPr>
          <p:cNvGraphicFramePr>
            <a:graphicFrameLocks noGrp="1"/>
          </p:cNvGraphicFramePr>
          <p:nvPr>
            <p:extLst>
              <p:ext uri="{D42A27DB-BD31-4B8C-83A1-F6EECF244321}">
                <p14:modId xmlns:p14="http://schemas.microsoft.com/office/powerpoint/2010/main" val="3203387197"/>
              </p:ext>
            </p:extLst>
          </p:nvPr>
        </p:nvGraphicFramePr>
        <p:xfrm>
          <a:off x="3811772" y="2291578"/>
          <a:ext cx="7857714" cy="2743200"/>
        </p:xfrm>
        <a:graphic>
          <a:graphicData uri="http://schemas.openxmlformats.org/drawingml/2006/table">
            <a:tbl>
              <a:tblPr firstRow="1" firstCol="1" bandRow="1"/>
              <a:tblGrid>
                <a:gridCol w="1142591">
                  <a:extLst>
                    <a:ext uri="{9D8B030D-6E8A-4147-A177-3AD203B41FA5}">
                      <a16:colId xmlns:a16="http://schemas.microsoft.com/office/drawing/2014/main" val="3651942759"/>
                    </a:ext>
                  </a:extLst>
                </a:gridCol>
                <a:gridCol w="2288572">
                  <a:extLst>
                    <a:ext uri="{9D8B030D-6E8A-4147-A177-3AD203B41FA5}">
                      <a16:colId xmlns:a16="http://schemas.microsoft.com/office/drawing/2014/main" val="2406026997"/>
                    </a:ext>
                  </a:extLst>
                </a:gridCol>
                <a:gridCol w="1107027">
                  <a:extLst>
                    <a:ext uri="{9D8B030D-6E8A-4147-A177-3AD203B41FA5}">
                      <a16:colId xmlns:a16="http://schemas.microsoft.com/office/drawing/2014/main" val="2104842728"/>
                    </a:ext>
                  </a:extLst>
                </a:gridCol>
                <a:gridCol w="3319524">
                  <a:extLst>
                    <a:ext uri="{9D8B030D-6E8A-4147-A177-3AD203B41FA5}">
                      <a16:colId xmlns:a16="http://schemas.microsoft.com/office/drawing/2014/main" val="3483601657"/>
                    </a:ext>
                  </a:extLst>
                </a:gridCol>
              </a:tblGrid>
              <a:tr h="0">
                <a:tc gridSpan="4">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NICHE LEVEL</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597156600"/>
                  </a:ext>
                </a:extLst>
              </a:tr>
              <a:tr h="0">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acceleration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meaning that they progressed faster than expected towards their goal (they met all or most of their ‘expect to see’ progress markers and even went beyond that).</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Straton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Habumugisha</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(RW)</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all three Rwandan niches with a focus on Cassava or milk: enhanced agricultural and production techniques enhanced access to market</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71423"/>
                  </a:ext>
                </a:extLst>
              </a:tr>
              <a:tr h="0">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Refining</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meaning that along the coaching process they adjusted their innovation project or redesigned it.</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Cristina Miranda</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(GT)</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rPr>
                        <a:t>Noney niche in Guatemal where the innovation evolved as policy issues were discovered</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3533533"/>
                  </a:ext>
                </a:extLst>
              </a:tr>
              <a:tr h="504190">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Expanding</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meaning that they have added elements that they had not foreseen initially (ex the pig niche in Laos now producing sausages)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Clemence Lankouandé</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fr-FR"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PGS Bio (BF)</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Burkina Faso, BIO PGS where the expansion is actually to form a national network and rapidly engage with the policy makers to advocate for BIO PGS practices and acceptation as a standard for certification (articulation niche/system)</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0396173"/>
                  </a:ext>
                </a:extLst>
              </a:tr>
            </a:tbl>
          </a:graphicData>
        </a:graphic>
      </p:graphicFrame>
      <p:sp>
        <p:nvSpPr>
          <p:cNvPr id="19" name="ZoneTexte 18">
            <a:extLst>
              <a:ext uri="{FF2B5EF4-FFF2-40B4-BE49-F238E27FC236}">
                <a16:creationId xmlns:a16="http://schemas.microsoft.com/office/drawing/2014/main" id="{B1389FE3-6887-3646-8403-AC344838CD77}"/>
              </a:ext>
            </a:extLst>
          </p:cNvPr>
          <p:cNvSpPr txBox="1"/>
          <p:nvPr/>
        </p:nvSpPr>
        <p:spPr>
          <a:xfrm>
            <a:off x="5797323" y="521652"/>
            <a:ext cx="5826852" cy="400110"/>
          </a:xfrm>
          <a:prstGeom prst="rect">
            <a:avLst/>
          </a:prstGeom>
          <a:noFill/>
        </p:spPr>
        <p:txBody>
          <a:bodyPr wrap="none" rtlCol="0">
            <a:spAutoFit/>
          </a:bodyPr>
          <a:lstStyle/>
          <a:p>
            <a:r>
              <a:rPr lang="fr-FR" sz="2000" dirty="0"/>
              <a:t>EVIDENCE OF CHANGE  </a:t>
            </a:r>
            <a:r>
              <a:rPr lang="fr-FR" sz="2000" dirty="0" err="1"/>
              <a:t>parallel</a:t>
            </a:r>
            <a:r>
              <a:rPr lang="fr-FR" sz="2000" dirty="0"/>
              <a:t> session – 13 May 2019</a:t>
            </a:r>
          </a:p>
        </p:txBody>
      </p:sp>
    </p:spTree>
    <p:extLst>
      <p:ext uri="{BB962C8B-B14F-4D97-AF65-F5344CB8AC3E}">
        <p14:creationId xmlns:p14="http://schemas.microsoft.com/office/powerpoint/2010/main" val="773372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B476C1-17B7-324C-8136-9B74E98553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4" y="521652"/>
            <a:ext cx="1981200" cy="1405876"/>
          </a:xfrm>
          <a:prstGeom prst="rect">
            <a:avLst/>
          </a:prstGeom>
        </p:spPr>
      </p:pic>
      <p:pic>
        <p:nvPicPr>
          <p:cNvPr id="8" name="Image 7">
            <a:extLst>
              <a:ext uri="{FF2B5EF4-FFF2-40B4-BE49-F238E27FC236}">
                <a16:creationId xmlns:a16="http://schemas.microsoft.com/office/drawing/2014/main" id="{4F96DDE6-1287-9240-BFA4-5C3EBC361D24}"/>
              </a:ext>
            </a:extLst>
          </p:cNvPr>
          <p:cNvPicPr>
            <a:picLocks noChangeAspect="1"/>
          </p:cNvPicPr>
          <p:nvPr/>
        </p:nvPicPr>
        <p:blipFill>
          <a:blip r:embed="rId3"/>
          <a:stretch>
            <a:fillRect/>
          </a:stretch>
        </p:blipFill>
        <p:spPr>
          <a:xfrm>
            <a:off x="997857" y="4086679"/>
            <a:ext cx="856343" cy="661097"/>
          </a:xfrm>
          <a:prstGeom prst="rect">
            <a:avLst/>
          </a:prstGeom>
        </p:spPr>
      </p:pic>
      <p:pic>
        <p:nvPicPr>
          <p:cNvPr id="9" name="Image 8">
            <a:extLst>
              <a:ext uri="{FF2B5EF4-FFF2-40B4-BE49-F238E27FC236}">
                <a16:creationId xmlns:a16="http://schemas.microsoft.com/office/drawing/2014/main" id="{E7B9961F-2038-4046-B70F-B16C6DDD00C9}"/>
              </a:ext>
            </a:extLst>
          </p:cNvPr>
          <p:cNvPicPr/>
          <p:nvPr/>
        </p:nvPicPr>
        <p:blipFill>
          <a:blip r:embed="rId4">
            <a:extLst>
              <a:ext uri="{28A0092B-C50C-407E-A947-70E740481C1C}">
                <a14:useLocalDpi xmlns:a14="http://schemas.microsoft.com/office/drawing/2010/main" val="0"/>
              </a:ext>
            </a:extLst>
          </a:blip>
          <a:stretch>
            <a:fillRect/>
          </a:stretch>
        </p:blipFill>
        <p:spPr>
          <a:xfrm>
            <a:off x="373924" y="5034778"/>
            <a:ext cx="2278380" cy="489585"/>
          </a:xfrm>
          <a:prstGeom prst="rect">
            <a:avLst/>
          </a:prstGeom>
        </p:spPr>
      </p:pic>
      <p:grpSp>
        <p:nvGrpSpPr>
          <p:cNvPr id="13" name="Groupe 12">
            <a:extLst>
              <a:ext uri="{FF2B5EF4-FFF2-40B4-BE49-F238E27FC236}">
                <a16:creationId xmlns:a16="http://schemas.microsoft.com/office/drawing/2014/main" id="{F4F3DDB8-BE60-7645-BD01-C5252EBBC85E}"/>
              </a:ext>
            </a:extLst>
          </p:cNvPr>
          <p:cNvGrpSpPr/>
          <p:nvPr/>
        </p:nvGrpSpPr>
        <p:grpSpPr>
          <a:xfrm>
            <a:off x="322268" y="6086075"/>
            <a:ext cx="2330036" cy="464053"/>
            <a:chOff x="335484" y="5828517"/>
            <a:chExt cx="2330036" cy="464053"/>
          </a:xfrm>
        </p:grpSpPr>
        <p:pic>
          <p:nvPicPr>
            <p:cNvPr id="11" name="Image 10">
              <a:extLst>
                <a:ext uri="{FF2B5EF4-FFF2-40B4-BE49-F238E27FC236}">
                  <a16:creationId xmlns:a16="http://schemas.microsoft.com/office/drawing/2014/main" id="{63C90611-A646-EE4C-ADF7-5DDA268C01C0}"/>
                </a:ext>
              </a:extLst>
            </p:cNvPr>
            <p:cNvPicPr>
              <a:picLocks noChangeAspect="1"/>
            </p:cNvPicPr>
            <p:nvPr/>
          </p:nvPicPr>
          <p:blipFill>
            <a:blip r:embed="rId5"/>
            <a:stretch>
              <a:fillRect/>
            </a:stretch>
          </p:blipFill>
          <p:spPr>
            <a:xfrm flipH="1">
              <a:off x="335484" y="5860570"/>
              <a:ext cx="648000" cy="432000"/>
            </a:xfrm>
            <a:prstGeom prst="rect">
              <a:avLst/>
            </a:prstGeom>
          </p:spPr>
        </p:pic>
        <p:sp>
          <p:nvSpPr>
            <p:cNvPr id="12" name="ZoneTexte 11">
              <a:extLst>
                <a:ext uri="{FF2B5EF4-FFF2-40B4-BE49-F238E27FC236}">
                  <a16:creationId xmlns:a16="http://schemas.microsoft.com/office/drawing/2014/main" id="{CA34F2C7-A31E-8A4C-999E-C2A8E6ADFCA1}"/>
                </a:ext>
              </a:extLst>
            </p:cNvPr>
            <p:cNvSpPr txBox="1"/>
            <p:nvPr/>
          </p:nvSpPr>
          <p:spPr>
            <a:xfrm>
              <a:off x="985252" y="5828517"/>
              <a:ext cx="1680268" cy="461665"/>
            </a:xfrm>
            <a:prstGeom prst="rect">
              <a:avLst/>
            </a:prstGeom>
            <a:noFill/>
          </p:spPr>
          <p:txBody>
            <a:bodyPr wrap="none" rtlCol="0">
              <a:spAutoFit/>
            </a:bodyPr>
            <a:lstStyle/>
            <a:p>
              <a:r>
                <a:rPr lang="fr-FR" sz="800" dirty="0"/>
                <a:t>This </a:t>
              </a:r>
              <a:r>
                <a:rPr lang="fr-FR" sz="800" dirty="0" err="1"/>
                <a:t>project</a:t>
              </a:r>
              <a:r>
                <a:rPr lang="fr-FR" sz="800" dirty="0"/>
                <a:t> has been </a:t>
              </a:r>
              <a:r>
                <a:rPr lang="fr-FR" sz="800" dirty="0" err="1"/>
                <a:t>implemented</a:t>
              </a:r>
              <a:r>
                <a:rPr lang="fr-FR" sz="800" dirty="0"/>
                <a:t> </a:t>
              </a:r>
            </a:p>
            <a:p>
              <a:r>
                <a:rPr lang="fr-FR" sz="800" dirty="0" err="1"/>
                <a:t>with</a:t>
              </a:r>
              <a:r>
                <a:rPr lang="fr-FR" sz="800" dirty="0"/>
                <a:t> the </a:t>
              </a:r>
              <a:r>
                <a:rPr lang="fr-FR" sz="800" dirty="0" err="1"/>
                <a:t>financial</a:t>
              </a:r>
              <a:r>
                <a:rPr lang="fr-FR" sz="800" dirty="0"/>
                <a:t> support of the</a:t>
              </a:r>
            </a:p>
            <a:p>
              <a:r>
                <a:rPr lang="fr-FR" sz="800" dirty="0" err="1"/>
                <a:t>European</a:t>
              </a:r>
              <a:r>
                <a:rPr lang="fr-FR" sz="800" dirty="0"/>
                <a:t> Union</a:t>
              </a:r>
            </a:p>
          </p:txBody>
        </p:sp>
      </p:grpSp>
      <p:cxnSp>
        <p:nvCxnSpPr>
          <p:cNvPr id="3" name="Connecteur droit 2">
            <a:extLst>
              <a:ext uri="{FF2B5EF4-FFF2-40B4-BE49-F238E27FC236}">
                <a16:creationId xmlns:a16="http://schemas.microsoft.com/office/drawing/2014/main" id="{040E91B3-40AB-F74B-900C-3BF1000DAE72}"/>
              </a:ext>
            </a:extLst>
          </p:cNvPr>
          <p:cNvCxnSpPr>
            <a:cxnSpLocks/>
          </p:cNvCxnSpPr>
          <p:nvPr/>
        </p:nvCxnSpPr>
        <p:spPr>
          <a:xfrm>
            <a:off x="3048000" y="357190"/>
            <a:ext cx="0" cy="614453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4" name="Tableau 3">
            <a:extLst>
              <a:ext uri="{FF2B5EF4-FFF2-40B4-BE49-F238E27FC236}">
                <a16:creationId xmlns:a16="http://schemas.microsoft.com/office/drawing/2014/main" id="{1FADCBCF-A85E-2A4E-8ED1-320F7E61373A}"/>
              </a:ext>
            </a:extLst>
          </p:cNvPr>
          <p:cNvGraphicFramePr>
            <a:graphicFrameLocks noGrp="1"/>
          </p:cNvGraphicFramePr>
          <p:nvPr>
            <p:extLst>
              <p:ext uri="{D42A27DB-BD31-4B8C-83A1-F6EECF244321}">
                <p14:modId xmlns:p14="http://schemas.microsoft.com/office/powerpoint/2010/main" val="3467963263"/>
              </p:ext>
            </p:extLst>
          </p:nvPr>
        </p:nvGraphicFramePr>
        <p:xfrm>
          <a:off x="3443697" y="1750240"/>
          <a:ext cx="8357778" cy="3657600"/>
        </p:xfrm>
        <a:graphic>
          <a:graphicData uri="http://schemas.openxmlformats.org/drawingml/2006/table">
            <a:tbl>
              <a:tblPr firstRow="1" firstCol="1" bandRow="1"/>
              <a:tblGrid>
                <a:gridCol w="1185863">
                  <a:extLst>
                    <a:ext uri="{9D8B030D-6E8A-4147-A177-3AD203B41FA5}">
                      <a16:colId xmlns:a16="http://schemas.microsoft.com/office/drawing/2014/main" val="3679281637"/>
                    </a:ext>
                  </a:extLst>
                </a:gridCol>
                <a:gridCol w="3014253">
                  <a:extLst>
                    <a:ext uri="{9D8B030D-6E8A-4147-A177-3AD203B41FA5}">
                      <a16:colId xmlns:a16="http://schemas.microsoft.com/office/drawing/2014/main" val="2880639804"/>
                    </a:ext>
                  </a:extLst>
                </a:gridCol>
                <a:gridCol w="1443037">
                  <a:extLst>
                    <a:ext uri="{9D8B030D-6E8A-4147-A177-3AD203B41FA5}">
                      <a16:colId xmlns:a16="http://schemas.microsoft.com/office/drawing/2014/main" val="3974245672"/>
                    </a:ext>
                  </a:extLst>
                </a:gridCol>
                <a:gridCol w="2714625">
                  <a:extLst>
                    <a:ext uri="{9D8B030D-6E8A-4147-A177-3AD203B41FA5}">
                      <a16:colId xmlns:a16="http://schemas.microsoft.com/office/drawing/2014/main" val="4125986411"/>
                    </a:ext>
                  </a:extLst>
                </a:gridCol>
              </a:tblGrid>
              <a:tr h="0">
                <a:tc gridSpan="4">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SYSTEM LEVEL</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420182612"/>
                  </a:ext>
                </a:extLst>
              </a:tr>
              <a:tr h="1151890">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Awareness: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Actors get to know better the policy/enabling environment and policy makers get to know more about the needs and constraints of innovators.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Increased understanding of the importance of dialogue for policy formulation.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Sengphachanh Sonethavixay</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How higher awareness by actors of innovation and policy makers forms a stronger basis for innovation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2466804"/>
                  </a:ext>
                </a:extLst>
              </a:tr>
              <a:tr h="0">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Drafting/</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Adjustment</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Actors and policy makers agree on new policies, or adjustment of existing ones to enable the innovation process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Erick Martinez</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Cadenas (sector value chains) in Honduras where the action of CDAIS has contributed to potatoes and beans forming country wide value chains with important interaction with the government that recognizes them as key and legitimate interlocutors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954969"/>
                  </a:ext>
                </a:extLst>
              </a:tr>
              <a:tr h="0">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Usage/</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Action: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Actors have understood the constraints and the avenues offered by the policy environment and they use them to reinforce the management/organisational aspect of the niche and adjust their relations to third parties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pt-BR"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Fatima do Nascimento</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pt-BR"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(AO)</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Angola seeds, where the policy on seeds is making the Seeds niche change its management and agricultural practices in order to produce seeds that meet the certification standard</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1685441"/>
                  </a:ext>
                </a:extLst>
              </a:tr>
            </a:tbl>
          </a:graphicData>
        </a:graphic>
      </p:graphicFrame>
      <p:sp>
        <p:nvSpPr>
          <p:cNvPr id="14" name="ZoneTexte 13">
            <a:extLst>
              <a:ext uri="{FF2B5EF4-FFF2-40B4-BE49-F238E27FC236}">
                <a16:creationId xmlns:a16="http://schemas.microsoft.com/office/drawing/2014/main" id="{F0606D22-3612-1A49-8B23-E6F8F7F5CBA6}"/>
              </a:ext>
            </a:extLst>
          </p:cNvPr>
          <p:cNvSpPr txBox="1"/>
          <p:nvPr/>
        </p:nvSpPr>
        <p:spPr>
          <a:xfrm>
            <a:off x="5797323" y="521652"/>
            <a:ext cx="5826852" cy="400110"/>
          </a:xfrm>
          <a:prstGeom prst="rect">
            <a:avLst/>
          </a:prstGeom>
          <a:noFill/>
        </p:spPr>
        <p:txBody>
          <a:bodyPr wrap="none" rtlCol="0">
            <a:spAutoFit/>
          </a:bodyPr>
          <a:lstStyle/>
          <a:p>
            <a:r>
              <a:rPr lang="fr-FR" sz="2000" dirty="0"/>
              <a:t>EVIDENCE OF CHANGE  </a:t>
            </a:r>
            <a:r>
              <a:rPr lang="fr-FR" sz="2000" dirty="0" err="1"/>
              <a:t>parallel</a:t>
            </a:r>
            <a:r>
              <a:rPr lang="fr-FR" sz="2000" dirty="0"/>
              <a:t> session – 13 May 2019</a:t>
            </a:r>
          </a:p>
        </p:txBody>
      </p:sp>
    </p:spTree>
    <p:extLst>
      <p:ext uri="{BB962C8B-B14F-4D97-AF65-F5344CB8AC3E}">
        <p14:creationId xmlns:p14="http://schemas.microsoft.com/office/powerpoint/2010/main" val="4057092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B476C1-17B7-324C-8136-9B74E98553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4" y="521652"/>
            <a:ext cx="1981200" cy="1405876"/>
          </a:xfrm>
          <a:prstGeom prst="rect">
            <a:avLst/>
          </a:prstGeom>
        </p:spPr>
      </p:pic>
      <p:pic>
        <p:nvPicPr>
          <p:cNvPr id="8" name="Image 7">
            <a:extLst>
              <a:ext uri="{FF2B5EF4-FFF2-40B4-BE49-F238E27FC236}">
                <a16:creationId xmlns:a16="http://schemas.microsoft.com/office/drawing/2014/main" id="{4F96DDE6-1287-9240-BFA4-5C3EBC361D24}"/>
              </a:ext>
            </a:extLst>
          </p:cNvPr>
          <p:cNvPicPr>
            <a:picLocks noChangeAspect="1"/>
          </p:cNvPicPr>
          <p:nvPr/>
        </p:nvPicPr>
        <p:blipFill>
          <a:blip r:embed="rId3"/>
          <a:stretch>
            <a:fillRect/>
          </a:stretch>
        </p:blipFill>
        <p:spPr>
          <a:xfrm>
            <a:off x="997857" y="4086679"/>
            <a:ext cx="856343" cy="661097"/>
          </a:xfrm>
          <a:prstGeom prst="rect">
            <a:avLst/>
          </a:prstGeom>
        </p:spPr>
      </p:pic>
      <p:pic>
        <p:nvPicPr>
          <p:cNvPr id="9" name="Image 8">
            <a:extLst>
              <a:ext uri="{FF2B5EF4-FFF2-40B4-BE49-F238E27FC236}">
                <a16:creationId xmlns:a16="http://schemas.microsoft.com/office/drawing/2014/main" id="{E7B9961F-2038-4046-B70F-B16C6DDD00C9}"/>
              </a:ext>
            </a:extLst>
          </p:cNvPr>
          <p:cNvPicPr/>
          <p:nvPr/>
        </p:nvPicPr>
        <p:blipFill>
          <a:blip r:embed="rId4">
            <a:extLst>
              <a:ext uri="{28A0092B-C50C-407E-A947-70E740481C1C}">
                <a14:useLocalDpi xmlns:a14="http://schemas.microsoft.com/office/drawing/2010/main" val="0"/>
              </a:ext>
            </a:extLst>
          </a:blip>
          <a:stretch>
            <a:fillRect/>
          </a:stretch>
        </p:blipFill>
        <p:spPr>
          <a:xfrm>
            <a:off x="373924" y="5034778"/>
            <a:ext cx="2278380" cy="489585"/>
          </a:xfrm>
          <a:prstGeom prst="rect">
            <a:avLst/>
          </a:prstGeom>
        </p:spPr>
      </p:pic>
      <p:grpSp>
        <p:nvGrpSpPr>
          <p:cNvPr id="13" name="Groupe 12">
            <a:extLst>
              <a:ext uri="{FF2B5EF4-FFF2-40B4-BE49-F238E27FC236}">
                <a16:creationId xmlns:a16="http://schemas.microsoft.com/office/drawing/2014/main" id="{F4F3DDB8-BE60-7645-BD01-C5252EBBC85E}"/>
              </a:ext>
            </a:extLst>
          </p:cNvPr>
          <p:cNvGrpSpPr/>
          <p:nvPr/>
        </p:nvGrpSpPr>
        <p:grpSpPr>
          <a:xfrm>
            <a:off x="322268" y="6086075"/>
            <a:ext cx="2330036" cy="464053"/>
            <a:chOff x="335484" y="5828517"/>
            <a:chExt cx="2330036" cy="464053"/>
          </a:xfrm>
        </p:grpSpPr>
        <p:pic>
          <p:nvPicPr>
            <p:cNvPr id="11" name="Image 10">
              <a:extLst>
                <a:ext uri="{FF2B5EF4-FFF2-40B4-BE49-F238E27FC236}">
                  <a16:creationId xmlns:a16="http://schemas.microsoft.com/office/drawing/2014/main" id="{63C90611-A646-EE4C-ADF7-5DDA268C01C0}"/>
                </a:ext>
              </a:extLst>
            </p:cNvPr>
            <p:cNvPicPr>
              <a:picLocks noChangeAspect="1"/>
            </p:cNvPicPr>
            <p:nvPr/>
          </p:nvPicPr>
          <p:blipFill>
            <a:blip r:embed="rId5"/>
            <a:stretch>
              <a:fillRect/>
            </a:stretch>
          </p:blipFill>
          <p:spPr>
            <a:xfrm flipH="1">
              <a:off x="335484" y="5860570"/>
              <a:ext cx="648000" cy="432000"/>
            </a:xfrm>
            <a:prstGeom prst="rect">
              <a:avLst/>
            </a:prstGeom>
          </p:spPr>
        </p:pic>
        <p:sp>
          <p:nvSpPr>
            <p:cNvPr id="12" name="ZoneTexte 11">
              <a:extLst>
                <a:ext uri="{FF2B5EF4-FFF2-40B4-BE49-F238E27FC236}">
                  <a16:creationId xmlns:a16="http://schemas.microsoft.com/office/drawing/2014/main" id="{CA34F2C7-A31E-8A4C-999E-C2A8E6ADFCA1}"/>
                </a:ext>
              </a:extLst>
            </p:cNvPr>
            <p:cNvSpPr txBox="1"/>
            <p:nvPr/>
          </p:nvSpPr>
          <p:spPr>
            <a:xfrm>
              <a:off x="985252" y="5828517"/>
              <a:ext cx="1680268" cy="461665"/>
            </a:xfrm>
            <a:prstGeom prst="rect">
              <a:avLst/>
            </a:prstGeom>
            <a:noFill/>
          </p:spPr>
          <p:txBody>
            <a:bodyPr wrap="none" rtlCol="0">
              <a:spAutoFit/>
            </a:bodyPr>
            <a:lstStyle/>
            <a:p>
              <a:r>
                <a:rPr lang="fr-FR" sz="800" dirty="0"/>
                <a:t>This </a:t>
              </a:r>
              <a:r>
                <a:rPr lang="fr-FR" sz="800" dirty="0" err="1"/>
                <a:t>project</a:t>
              </a:r>
              <a:r>
                <a:rPr lang="fr-FR" sz="800" dirty="0"/>
                <a:t> has been </a:t>
              </a:r>
              <a:r>
                <a:rPr lang="fr-FR" sz="800" dirty="0" err="1"/>
                <a:t>implemented</a:t>
              </a:r>
              <a:r>
                <a:rPr lang="fr-FR" sz="800" dirty="0"/>
                <a:t> </a:t>
              </a:r>
            </a:p>
            <a:p>
              <a:r>
                <a:rPr lang="fr-FR" sz="800" dirty="0" err="1"/>
                <a:t>with</a:t>
              </a:r>
              <a:r>
                <a:rPr lang="fr-FR" sz="800" dirty="0"/>
                <a:t> the </a:t>
              </a:r>
              <a:r>
                <a:rPr lang="fr-FR" sz="800" dirty="0" err="1"/>
                <a:t>financial</a:t>
              </a:r>
              <a:r>
                <a:rPr lang="fr-FR" sz="800" dirty="0"/>
                <a:t> support of the</a:t>
              </a:r>
            </a:p>
            <a:p>
              <a:r>
                <a:rPr lang="fr-FR" sz="800" dirty="0" err="1"/>
                <a:t>European</a:t>
              </a:r>
              <a:r>
                <a:rPr lang="fr-FR" sz="800" dirty="0"/>
                <a:t> Union</a:t>
              </a:r>
            </a:p>
          </p:txBody>
        </p:sp>
      </p:grpSp>
      <p:cxnSp>
        <p:nvCxnSpPr>
          <p:cNvPr id="3" name="Connecteur droit 2">
            <a:extLst>
              <a:ext uri="{FF2B5EF4-FFF2-40B4-BE49-F238E27FC236}">
                <a16:creationId xmlns:a16="http://schemas.microsoft.com/office/drawing/2014/main" id="{040E91B3-40AB-F74B-900C-3BF1000DAE72}"/>
              </a:ext>
            </a:extLst>
          </p:cNvPr>
          <p:cNvCxnSpPr>
            <a:cxnSpLocks/>
          </p:cNvCxnSpPr>
          <p:nvPr/>
        </p:nvCxnSpPr>
        <p:spPr>
          <a:xfrm>
            <a:off x="3048000" y="357190"/>
            <a:ext cx="0" cy="614453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5" name="Tableau 4">
            <a:extLst>
              <a:ext uri="{FF2B5EF4-FFF2-40B4-BE49-F238E27FC236}">
                <a16:creationId xmlns:a16="http://schemas.microsoft.com/office/drawing/2014/main" id="{46CDACF2-5E89-A94F-AA59-16022618E39B}"/>
              </a:ext>
            </a:extLst>
          </p:cNvPr>
          <p:cNvGraphicFramePr>
            <a:graphicFrameLocks noGrp="1"/>
          </p:cNvGraphicFramePr>
          <p:nvPr>
            <p:extLst>
              <p:ext uri="{D42A27DB-BD31-4B8C-83A1-F6EECF244321}">
                <p14:modId xmlns:p14="http://schemas.microsoft.com/office/powerpoint/2010/main" val="2873606083"/>
              </p:ext>
            </p:extLst>
          </p:nvPr>
        </p:nvGraphicFramePr>
        <p:xfrm>
          <a:off x="3571880" y="1669573"/>
          <a:ext cx="7986711" cy="3854790"/>
        </p:xfrm>
        <a:graphic>
          <a:graphicData uri="http://schemas.openxmlformats.org/drawingml/2006/table">
            <a:tbl>
              <a:tblPr firstRow="1" firstCol="1" bandRow="1"/>
              <a:tblGrid>
                <a:gridCol w="1151549">
                  <a:extLst>
                    <a:ext uri="{9D8B030D-6E8A-4147-A177-3AD203B41FA5}">
                      <a16:colId xmlns:a16="http://schemas.microsoft.com/office/drawing/2014/main" val="2790272248"/>
                    </a:ext>
                  </a:extLst>
                </a:gridCol>
                <a:gridCol w="2495255">
                  <a:extLst>
                    <a:ext uri="{9D8B030D-6E8A-4147-A177-3AD203B41FA5}">
                      <a16:colId xmlns:a16="http://schemas.microsoft.com/office/drawing/2014/main" val="436391072"/>
                    </a:ext>
                  </a:extLst>
                </a:gridCol>
                <a:gridCol w="976670">
                  <a:extLst>
                    <a:ext uri="{9D8B030D-6E8A-4147-A177-3AD203B41FA5}">
                      <a16:colId xmlns:a16="http://schemas.microsoft.com/office/drawing/2014/main" val="489005506"/>
                    </a:ext>
                  </a:extLst>
                </a:gridCol>
                <a:gridCol w="3363237">
                  <a:extLst>
                    <a:ext uri="{9D8B030D-6E8A-4147-A177-3AD203B41FA5}">
                      <a16:colId xmlns:a16="http://schemas.microsoft.com/office/drawing/2014/main" val="2044657733"/>
                    </a:ext>
                  </a:extLst>
                </a:gridCol>
              </a:tblGrid>
              <a:tr h="202884">
                <a:tc gridSpan="4">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NIF and Organisations level</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322681542"/>
                  </a:ext>
                </a:extLst>
              </a:tr>
              <a:tr h="811535">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Circular capacities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Capitalization and recycling of personal developments and methodologies by NIFs in other assignments to support innovation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Candida de Almeida</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(AO)</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from Ethiopia now also having other assignment and feeling, like other colleagues in East Africa (and other countries likewise) that CDAIS has brought them specific skills he can use in other assignments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6486173"/>
                  </a:ext>
                </a:extLst>
              </a:tr>
              <a:tr h="811535">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Enhanced ISS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Higher awareness and a potential roadmap for organisations on how to become an ISS provider or enhance their ISS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Gilbert Kayitare</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(RW)</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t>
                      </a: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ow organizations have evolved in perceiving their role by, in part working with the niches, and by reflecting on their purpose in innovation thanks to the CDAIS workshops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6618060"/>
                  </a:ext>
                </a:extLst>
              </a:tr>
              <a:tr h="2028836">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Streamlining the coaching process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Progressive understanding and mastering of the tools and methodologies brought by CDAIS have made NIFs, MEL focal persons, country teams at large, change in their approach of the niches, the organisations, the coaching in general and that interacted with the changes of the niches themselves to produce relevant outputs leading to meaningful outcomes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Rozana Wahab</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(BD)</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from Bangladesh, who acted as lead NIF, lead MEL and brought a whole team and providers to implement CDAIS while she, herself was going through a process of learning and mastering the tools and concepts and how this has gradually affected the coaching process and the progress of the niches, as well as the adjustments of the system</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088759"/>
                  </a:ext>
                </a:extLst>
              </a:tr>
            </a:tbl>
          </a:graphicData>
        </a:graphic>
      </p:graphicFrame>
      <p:sp>
        <p:nvSpPr>
          <p:cNvPr id="14" name="ZoneTexte 13">
            <a:extLst>
              <a:ext uri="{FF2B5EF4-FFF2-40B4-BE49-F238E27FC236}">
                <a16:creationId xmlns:a16="http://schemas.microsoft.com/office/drawing/2014/main" id="{89983FF5-133C-EF4F-85DF-CA2B1F6611B3}"/>
              </a:ext>
            </a:extLst>
          </p:cNvPr>
          <p:cNvSpPr txBox="1"/>
          <p:nvPr/>
        </p:nvSpPr>
        <p:spPr>
          <a:xfrm>
            <a:off x="5797323" y="521652"/>
            <a:ext cx="5826852" cy="400110"/>
          </a:xfrm>
          <a:prstGeom prst="rect">
            <a:avLst/>
          </a:prstGeom>
          <a:noFill/>
        </p:spPr>
        <p:txBody>
          <a:bodyPr wrap="none" rtlCol="0">
            <a:spAutoFit/>
          </a:bodyPr>
          <a:lstStyle/>
          <a:p>
            <a:r>
              <a:rPr lang="fr-FR" sz="2000" dirty="0"/>
              <a:t>EVIDENCE OF CHANGE  </a:t>
            </a:r>
            <a:r>
              <a:rPr lang="fr-FR" sz="2000" dirty="0" err="1"/>
              <a:t>parallel</a:t>
            </a:r>
            <a:r>
              <a:rPr lang="fr-FR" sz="2000" dirty="0"/>
              <a:t> session – 13 May 2019</a:t>
            </a:r>
          </a:p>
        </p:txBody>
      </p:sp>
    </p:spTree>
    <p:extLst>
      <p:ext uri="{BB962C8B-B14F-4D97-AF65-F5344CB8AC3E}">
        <p14:creationId xmlns:p14="http://schemas.microsoft.com/office/powerpoint/2010/main" val="4142868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B476C1-17B7-324C-8136-9B74E98553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4" y="521652"/>
            <a:ext cx="1981200" cy="1405876"/>
          </a:xfrm>
          <a:prstGeom prst="rect">
            <a:avLst/>
          </a:prstGeom>
        </p:spPr>
      </p:pic>
      <p:pic>
        <p:nvPicPr>
          <p:cNvPr id="8" name="Image 7">
            <a:extLst>
              <a:ext uri="{FF2B5EF4-FFF2-40B4-BE49-F238E27FC236}">
                <a16:creationId xmlns:a16="http://schemas.microsoft.com/office/drawing/2014/main" id="{4F96DDE6-1287-9240-BFA4-5C3EBC361D24}"/>
              </a:ext>
            </a:extLst>
          </p:cNvPr>
          <p:cNvPicPr>
            <a:picLocks noChangeAspect="1"/>
          </p:cNvPicPr>
          <p:nvPr/>
        </p:nvPicPr>
        <p:blipFill>
          <a:blip r:embed="rId3"/>
          <a:stretch>
            <a:fillRect/>
          </a:stretch>
        </p:blipFill>
        <p:spPr>
          <a:xfrm>
            <a:off x="997857" y="4086679"/>
            <a:ext cx="856343" cy="661097"/>
          </a:xfrm>
          <a:prstGeom prst="rect">
            <a:avLst/>
          </a:prstGeom>
        </p:spPr>
      </p:pic>
      <p:pic>
        <p:nvPicPr>
          <p:cNvPr id="9" name="Image 8">
            <a:extLst>
              <a:ext uri="{FF2B5EF4-FFF2-40B4-BE49-F238E27FC236}">
                <a16:creationId xmlns:a16="http://schemas.microsoft.com/office/drawing/2014/main" id="{E7B9961F-2038-4046-B70F-B16C6DDD00C9}"/>
              </a:ext>
            </a:extLst>
          </p:cNvPr>
          <p:cNvPicPr/>
          <p:nvPr/>
        </p:nvPicPr>
        <p:blipFill>
          <a:blip r:embed="rId4">
            <a:extLst>
              <a:ext uri="{28A0092B-C50C-407E-A947-70E740481C1C}">
                <a14:useLocalDpi xmlns:a14="http://schemas.microsoft.com/office/drawing/2010/main" val="0"/>
              </a:ext>
            </a:extLst>
          </a:blip>
          <a:stretch>
            <a:fillRect/>
          </a:stretch>
        </p:blipFill>
        <p:spPr>
          <a:xfrm>
            <a:off x="373924" y="5034778"/>
            <a:ext cx="2278380" cy="489585"/>
          </a:xfrm>
          <a:prstGeom prst="rect">
            <a:avLst/>
          </a:prstGeom>
        </p:spPr>
      </p:pic>
      <p:grpSp>
        <p:nvGrpSpPr>
          <p:cNvPr id="13" name="Groupe 12">
            <a:extLst>
              <a:ext uri="{FF2B5EF4-FFF2-40B4-BE49-F238E27FC236}">
                <a16:creationId xmlns:a16="http://schemas.microsoft.com/office/drawing/2014/main" id="{F4F3DDB8-BE60-7645-BD01-C5252EBBC85E}"/>
              </a:ext>
            </a:extLst>
          </p:cNvPr>
          <p:cNvGrpSpPr/>
          <p:nvPr/>
        </p:nvGrpSpPr>
        <p:grpSpPr>
          <a:xfrm>
            <a:off x="322268" y="6086075"/>
            <a:ext cx="2330036" cy="464053"/>
            <a:chOff x="335484" y="5828517"/>
            <a:chExt cx="2330036" cy="464053"/>
          </a:xfrm>
        </p:grpSpPr>
        <p:pic>
          <p:nvPicPr>
            <p:cNvPr id="11" name="Image 10">
              <a:extLst>
                <a:ext uri="{FF2B5EF4-FFF2-40B4-BE49-F238E27FC236}">
                  <a16:creationId xmlns:a16="http://schemas.microsoft.com/office/drawing/2014/main" id="{63C90611-A646-EE4C-ADF7-5DDA268C01C0}"/>
                </a:ext>
              </a:extLst>
            </p:cNvPr>
            <p:cNvPicPr>
              <a:picLocks noChangeAspect="1"/>
            </p:cNvPicPr>
            <p:nvPr/>
          </p:nvPicPr>
          <p:blipFill>
            <a:blip r:embed="rId5"/>
            <a:stretch>
              <a:fillRect/>
            </a:stretch>
          </p:blipFill>
          <p:spPr>
            <a:xfrm flipH="1">
              <a:off x="335484" y="5860570"/>
              <a:ext cx="648000" cy="432000"/>
            </a:xfrm>
            <a:prstGeom prst="rect">
              <a:avLst/>
            </a:prstGeom>
          </p:spPr>
        </p:pic>
        <p:sp>
          <p:nvSpPr>
            <p:cNvPr id="12" name="ZoneTexte 11">
              <a:extLst>
                <a:ext uri="{FF2B5EF4-FFF2-40B4-BE49-F238E27FC236}">
                  <a16:creationId xmlns:a16="http://schemas.microsoft.com/office/drawing/2014/main" id="{CA34F2C7-A31E-8A4C-999E-C2A8E6ADFCA1}"/>
                </a:ext>
              </a:extLst>
            </p:cNvPr>
            <p:cNvSpPr txBox="1"/>
            <p:nvPr/>
          </p:nvSpPr>
          <p:spPr>
            <a:xfrm>
              <a:off x="985252" y="5828517"/>
              <a:ext cx="1680268" cy="461665"/>
            </a:xfrm>
            <a:prstGeom prst="rect">
              <a:avLst/>
            </a:prstGeom>
            <a:noFill/>
          </p:spPr>
          <p:txBody>
            <a:bodyPr wrap="none" rtlCol="0">
              <a:spAutoFit/>
            </a:bodyPr>
            <a:lstStyle/>
            <a:p>
              <a:r>
                <a:rPr lang="fr-FR" sz="800" dirty="0"/>
                <a:t>This </a:t>
              </a:r>
              <a:r>
                <a:rPr lang="fr-FR" sz="800" dirty="0" err="1"/>
                <a:t>project</a:t>
              </a:r>
              <a:r>
                <a:rPr lang="fr-FR" sz="800" dirty="0"/>
                <a:t> has been </a:t>
              </a:r>
              <a:r>
                <a:rPr lang="fr-FR" sz="800" dirty="0" err="1"/>
                <a:t>implemented</a:t>
              </a:r>
              <a:r>
                <a:rPr lang="fr-FR" sz="800" dirty="0"/>
                <a:t> </a:t>
              </a:r>
            </a:p>
            <a:p>
              <a:r>
                <a:rPr lang="fr-FR" sz="800" dirty="0" err="1"/>
                <a:t>with</a:t>
              </a:r>
              <a:r>
                <a:rPr lang="fr-FR" sz="800" dirty="0"/>
                <a:t> the </a:t>
              </a:r>
              <a:r>
                <a:rPr lang="fr-FR" sz="800" dirty="0" err="1"/>
                <a:t>financial</a:t>
              </a:r>
              <a:r>
                <a:rPr lang="fr-FR" sz="800" dirty="0"/>
                <a:t> support of the</a:t>
              </a:r>
            </a:p>
            <a:p>
              <a:r>
                <a:rPr lang="fr-FR" sz="800" dirty="0" err="1"/>
                <a:t>European</a:t>
              </a:r>
              <a:r>
                <a:rPr lang="fr-FR" sz="800" dirty="0"/>
                <a:t> Union</a:t>
              </a:r>
            </a:p>
          </p:txBody>
        </p:sp>
      </p:grpSp>
      <p:cxnSp>
        <p:nvCxnSpPr>
          <p:cNvPr id="3" name="Connecteur droit 2">
            <a:extLst>
              <a:ext uri="{FF2B5EF4-FFF2-40B4-BE49-F238E27FC236}">
                <a16:creationId xmlns:a16="http://schemas.microsoft.com/office/drawing/2014/main" id="{040E91B3-40AB-F74B-900C-3BF1000DAE72}"/>
              </a:ext>
            </a:extLst>
          </p:cNvPr>
          <p:cNvCxnSpPr>
            <a:cxnSpLocks/>
          </p:cNvCxnSpPr>
          <p:nvPr/>
        </p:nvCxnSpPr>
        <p:spPr>
          <a:xfrm>
            <a:off x="3048000" y="357190"/>
            <a:ext cx="0" cy="6144535"/>
          </a:xfrm>
          <a:prstGeom prst="line">
            <a:avLst/>
          </a:prstGeom>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89983FF5-133C-EF4F-85DF-CA2B1F6611B3}"/>
              </a:ext>
            </a:extLst>
          </p:cNvPr>
          <p:cNvSpPr txBox="1"/>
          <p:nvPr/>
        </p:nvSpPr>
        <p:spPr>
          <a:xfrm>
            <a:off x="5797323" y="521652"/>
            <a:ext cx="5826852" cy="400110"/>
          </a:xfrm>
          <a:prstGeom prst="rect">
            <a:avLst/>
          </a:prstGeom>
          <a:noFill/>
        </p:spPr>
        <p:txBody>
          <a:bodyPr wrap="none" rtlCol="0">
            <a:spAutoFit/>
          </a:bodyPr>
          <a:lstStyle/>
          <a:p>
            <a:r>
              <a:rPr lang="fr-FR" sz="2000" dirty="0"/>
              <a:t>EVIDENCE OF CHANGE  </a:t>
            </a:r>
            <a:r>
              <a:rPr lang="fr-FR" sz="2000" dirty="0" err="1"/>
              <a:t>parallel</a:t>
            </a:r>
            <a:r>
              <a:rPr lang="fr-FR" sz="2000" dirty="0"/>
              <a:t> session – 13 May 2019</a:t>
            </a:r>
          </a:p>
        </p:txBody>
      </p:sp>
      <p:graphicFrame>
        <p:nvGraphicFramePr>
          <p:cNvPr id="4" name="Tableau 3">
            <a:extLst>
              <a:ext uri="{FF2B5EF4-FFF2-40B4-BE49-F238E27FC236}">
                <a16:creationId xmlns:a16="http://schemas.microsoft.com/office/drawing/2014/main" id="{9E42D114-502E-294D-89B0-3F8DA7CA3E4F}"/>
              </a:ext>
            </a:extLst>
          </p:cNvPr>
          <p:cNvGraphicFramePr>
            <a:graphicFrameLocks noGrp="1"/>
          </p:cNvGraphicFramePr>
          <p:nvPr>
            <p:extLst>
              <p:ext uri="{D42A27DB-BD31-4B8C-83A1-F6EECF244321}">
                <p14:modId xmlns:p14="http://schemas.microsoft.com/office/powerpoint/2010/main" val="856477059"/>
              </p:ext>
            </p:extLst>
          </p:nvPr>
        </p:nvGraphicFramePr>
        <p:xfrm>
          <a:off x="3443697" y="1529778"/>
          <a:ext cx="8180478" cy="4389120"/>
        </p:xfrm>
        <a:graphic>
          <a:graphicData uri="http://schemas.openxmlformats.org/drawingml/2006/table">
            <a:tbl>
              <a:tblPr firstRow="1" firstCol="1" bandRow="1"/>
              <a:tblGrid>
                <a:gridCol w="2726826">
                  <a:extLst>
                    <a:ext uri="{9D8B030D-6E8A-4147-A177-3AD203B41FA5}">
                      <a16:colId xmlns:a16="http://schemas.microsoft.com/office/drawing/2014/main" val="667388765"/>
                    </a:ext>
                  </a:extLst>
                </a:gridCol>
                <a:gridCol w="2726826">
                  <a:extLst>
                    <a:ext uri="{9D8B030D-6E8A-4147-A177-3AD203B41FA5}">
                      <a16:colId xmlns:a16="http://schemas.microsoft.com/office/drawing/2014/main" val="617488537"/>
                    </a:ext>
                  </a:extLst>
                </a:gridCol>
                <a:gridCol w="2726826">
                  <a:extLst>
                    <a:ext uri="{9D8B030D-6E8A-4147-A177-3AD203B41FA5}">
                      <a16:colId xmlns:a16="http://schemas.microsoft.com/office/drawing/2014/main" val="3579960131"/>
                    </a:ext>
                  </a:extLst>
                </a:gridCol>
              </a:tblGrid>
              <a:tr h="421279">
                <a:tc>
                  <a:txBody>
                    <a:bodyPr/>
                    <a:lstStyle/>
                    <a:p>
                      <a:pPr>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Recommendations to feed 5.1</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ideas and concepts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Recommendations to feed 5.2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Resources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Recommendations to feed 5.3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Drivers and enablers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8750067"/>
                  </a:ext>
                </a:extLst>
              </a:tr>
              <a:tr h="631918">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TAP should have their own theory of change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Seek excellence in selecting and training the facilitators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Promote involvement/engagement of local authorities and ensure landscape (territoire) approaches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7711799"/>
                  </a:ext>
                </a:extLst>
              </a:tr>
              <a:tr h="631918">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Niches as small AIS and synchronicity with National AIS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Ensure the current NIFs are “used”</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TAP/Agrinatura Knowledge platform – carry on analysis and promote global connections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4173976"/>
                  </a:ext>
                </a:extLst>
              </a:tr>
              <a:tr h="631918">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Consider AI in the perspective of food systems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Design usable training and cascade training with current NIFs and coaching teams and service providers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4505573"/>
                  </a:ext>
                </a:extLst>
              </a:tr>
              <a:tr h="421279">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Triple pathway : niches, enablers (NIFS and Orgs), System</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More time for training NIFs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7621306"/>
                  </a:ext>
                </a:extLst>
              </a:tr>
            </a:tbl>
          </a:graphicData>
        </a:graphic>
      </p:graphicFrame>
    </p:spTree>
    <p:extLst>
      <p:ext uri="{BB962C8B-B14F-4D97-AF65-F5344CB8AC3E}">
        <p14:creationId xmlns:p14="http://schemas.microsoft.com/office/powerpoint/2010/main" val="216659916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1190</TotalTime>
  <Words>943</Words>
  <Application>Microsoft Macintosh PowerPoint</Application>
  <PresentationFormat>Grand écran</PresentationFormat>
  <Paragraphs>123</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Renaud Guillonnet</dc:creator>
  <cp:lastModifiedBy>Renaud Guillonnet</cp:lastModifiedBy>
  <cp:revision>8</cp:revision>
  <dcterms:created xsi:type="dcterms:W3CDTF">2019-05-13T09:35:56Z</dcterms:created>
  <dcterms:modified xsi:type="dcterms:W3CDTF">2019-05-14T07:06:53Z</dcterms:modified>
</cp:coreProperties>
</file>