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0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21"/>
  </p:normalViewPr>
  <p:slideViewPr>
    <p:cSldViewPr snapToGrid="0" snapToObjects="1">
      <p:cViewPr varScale="1">
        <p:scale>
          <a:sx n="73" d="100"/>
          <a:sy n="73" d="100"/>
        </p:scale>
        <p:origin x="5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B2E74-6D2C-6244-94C1-7C8AAA5657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FE7AEE-901B-674A-A2CE-BB13D21D5A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E630D1-FF9D-084E-92F2-27FC7885B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A3B4-AF14-9447-8B21-9B1AB4F4F806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32F946-3C9A-4C45-BCD3-56468D89B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98AF8D-A5B7-564E-A364-505A9B933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96417-8C99-DC46-9957-9F7624F831D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736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4AC40-ACCA-7D43-917C-16D287091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BC2043-7C71-5942-9496-537F8396F1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CAF542-7AEB-A24D-B2B8-AFD389F82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A3B4-AF14-9447-8B21-9B1AB4F4F806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027B14-DFA5-5549-82B4-F46EDBD96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EC1D66-833B-454A-A193-08D0E8863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96417-8C99-DC46-9957-9F7624F831D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126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2AE9BA-EC18-9044-B711-1A20703723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E4FF1B-52AF-FA40-8357-C78EACA3F4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7F7671-2101-3844-8149-001BA630D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A3B4-AF14-9447-8B21-9B1AB4F4F806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2FE182-03F0-0E4C-8981-965A87DEC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A6019-F5E5-B042-8797-4E71D8946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96417-8C99-DC46-9957-9F7624F831D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888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F7E15-BCB0-9747-908B-170009A19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57684B-7653-7E40-B2D2-EADA919239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84772E-CC95-8440-BA31-74C54E4E4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A3B4-AF14-9447-8B21-9B1AB4F4F806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C4394-8B98-6244-BD55-5A2D37DCD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66D873-511C-3B42-B481-7936280B1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96417-8C99-DC46-9957-9F7624F831D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232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3A4CE-487D-BC4B-A84B-10269D765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A9D8C6-374C-6C44-81B7-4A1C7306AF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7205A8-DD51-3A47-BFB4-A0C1B97AA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A3B4-AF14-9447-8B21-9B1AB4F4F806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554499-F7DC-A042-807A-E8821FF13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8166C4-1734-0248-BDE2-527D1E478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96417-8C99-DC46-9957-9F7624F831D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3924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22912-589F-0448-AD8F-E757D79C7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005B1-385B-F44F-9CD2-D398B46E3B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F38AFB-9B3A-574F-8E2F-D649E6A69D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FA53F8-2A9E-7446-8B46-DF1B32F31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A3B4-AF14-9447-8B21-9B1AB4F4F806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CC0C91-3293-B44D-AEE6-7B571728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992D06-8006-F247-B1E2-ACFEA5A92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96417-8C99-DC46-9957-9F7624F831D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526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5BEF5-10C8-F044-8302-715F5DD45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198D74-781D-4341-BC47-3B4424D980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B4F745-4DAF-084A-B975-93B7CD0A2A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ACDA89-FB9F-6A40-8966-88ADED3CF1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A20B65-2EF4-8745-84D2-45525D2E05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9A819D-2731-BC46-9451-20AFE4319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A3B4-AF14-9447-8B21-9B1AB4F4F806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8DE1B7-184D-924C-9856-64B53527F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81645A-D479-4140-938A-AE7DA1779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96417-8C99-DC46-9957-9F7624F831D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553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5E5F4-7A66-FB46-B934-F28D49920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3C6BC6-0A08-D44F-9276-1A3BD268B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A3B4-AF14-9447-8B21-9B1AB4F4F806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92E8CB-2646-FB4F-9062-4734EFA80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298561-936E-714D-A476-BAADAD50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96417-8C99-DC46-9957-9F7624F831D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005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61355E-5AE3-914C-B496-66E9DB268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A3B4-AF14-9447-8B21-9B1AB4F4F806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95F45E-C446-A64E-9BED-333AC246E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CCA450-752D-8A45-8DF0-CC573BF31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96417-8C99-DC46-9957-9F7624F831D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543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9DE30-0FCA-8A49-A0B0-9438A358E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2DDFDA-381F-1748-BC59-4E21501683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E050B9-0281-E842-9AAB-1642D6EA3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B1AA1-B53B-2249-8064-359B672F7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A3B4-AF14-9447-8B21-9B1AB4F4F806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4BA2CB-7CA8-3942-84C7-3F50FD0AD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D430CC-886A-5F40-8FC9-70FC9BA61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96417-8C99-DC46-9957-9F7624F831D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113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8CB55-6857-D54B-865B-901B4DE3B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E53229-3766-3149-A222-DF9EC171C0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7F815C-007B-4C41-94BE-F6DADBCDF3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EB29AB-245E-2A48-B651-D197FA50F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A3B4-AF14-9447-8B21-9B1AB4F4F806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D256C1-EA0A-6C44-B44F-2BF623C53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E7581E-F9C8-274D-85D5-9A791C982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96417-8C99-DC46-9957-9F7624F831D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277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2A09D1-D90A-AD49-B6A0-91DDC5D4D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2764CB-DF1B-EC4B-92BF-9238C9E410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D0D64-E827-2940-9C5D-B21E7E2C51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3A3B4-AF14-9447-8B21-9B1AB4F4F806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D70FE-91B5-9E4F-848E-1EA56F95D4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1B37D-44BD-C54B-B546-2DE4580469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96417-8C99-DC46-9957-9F7624F831D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302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C7B0E-33E7-304F-A3C5-E35BBD1F3A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400" dirty="0"/>
              <a:t>Session 2.3.</a:t>
            </a:r>
            <a:br>
              <a:rPr lang="en-GB" sz="4400" dirty="0"/>
            </a:br>
            <a:r>
              <a:rPr lang="en-GB" sz="4400" dirty="0"/>
              <a:t> Implementation Realities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96D111-B135-0F40-92E7-A7A63449C4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002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1981200" y="412625"/>
            <a:ext cx="8229600" cy="6477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4000" dirty="0"/>
              <a:t>the Pilot countries</a:t>
            </a:r>
          </a:p>
        </p:txBody>
      </p:sp>
      <p:sp>
        <p:nvSpPr>
          <p:cNvPr id="9221" name="Rectangle 2"/>
          <p:cNvSpPr>
            <a:spLocks noChangeArrowheads="1"/>
          </p:cNvSpPr>
          <p:nvPr/>
        </p:nvSpPr>
        <p:spPr bwMode="auto">
          <a:xfrm>
            <a:off x="8348981" y="2273022"/>
            <a:ext cx="3082261" cy="249299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en-US" sz="2000" b="1" u="sng" dirty="0">
                <a:latin typeface="+mn-lt"/>
              </a:rPr>
              <a:t>8 pilot countries: 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endParaRPr lang="en-US" altLang="en-US" sz="1000" b="1" u="sng" dirty="0">
              <a:latin typeface="+mn-lt"/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en-US" sz="1800" u="sng" dirty="0">
                <a:latin typeface="+mn-lt"/>
              </a:rPr>
              <a:t>Africa: 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en-US" sz="1800" dirty="0">
                <a:latin typeface="+mn-lt"/>
              </a:rPr>
              <a:t>Angola, Ethiopia,                     Burkina Faso, Rwanda 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en-US" sz="1800" u="sng" dirty="0">
                <a:latin typeface="+mn-lt"/>
              </a:rPr>
              <a:t>Asia: 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en-US" sz="1800" dirty="0">
                <a:latin typeface="+mn-lt"/>
              </a:rPr>
              <a:t>Bangladesh, Laos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en-US" sz="1800" u="sng" dirty="0">
                <a:latin typeface="+mn-lt"/>
              </a:rPr>
              <a:t>Central America: 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en-US" sz="1800" dirty="0">
                <a:latin typeface="+mn-lt"/>
              </a:rPr>
              <a:t>Guatemala, Honduras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0758" y="1910443"/>
            <a:ext cx="7037016" cy="321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718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/>
          <p:cNvCxnSpPr>
            <a:cxnSpLocks noChangeShapeType="1"/>
            <a:stCxn id="3" idx="2"/>
            <a:endCxn id="48" idx="0"/>
          </p:cNvCxnSpPr>
          <p:nvPr/>
        </p:nvCxnSpPr>
        <p:spPr bwMode="auto">
          <a:xfrm>
            <a:off x="3054351" y="2376489"/>
            <a:ext cx="17463" cy="782637"/>
          </a:xfrm>
          <a:prstGeom prst="line">
            <a:avLst/>
          </a:prstGeom>
          <a:noFill/>
          <a:ln w="25400">
            <a:solidFill>
              <a:schemeClr val="tx1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3" name="Straight Connector 32"/>
          <p:cNvCxnSpPr>
            <a:cxnSpLocks noChangeShapeType="1"/>
            <a:stCxn id="7" idx="2"/>
            <a:endCxn id="66" idx="0"/>
          </p:cNvCxnSpPr>
          <p:nvPr/>
        </p:nvCxnSpPr>
        <p:spPr bwMode="auto">
          <a:xfrm>
            <a:off x="9340850" y="2376489"/>
            <a:ext cx="12700" cy="782637"/>
          </a:xfrm>
          <a:prstGeom prst="line">
            <a:avLst/>
          </a:prstGeom>
          <a:noFill/>
          <a:ln w="25400">
            <a:solidFill>
              <a:schemeClr val="tx1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6388" name="Title 1"/>
          <p:cNvSpPr>
            <a:spLocks noGrp="1"/>
          </p:cNvSpPr>
          <p:nvPr>
            <p:ph type="title"/>
          </p:nvPr>
        </p:nvSpPr>
        <p:spPr>
          <a:xfrm>
            <a:off x="3547267" y="104775"/>
            <a:ext cx="5596733" cy="566738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altLang="en-US" sz="3200" dirty="0"/>
              <a:t>How do we operate?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773613" y="4411663"/>
            <a:ext cx="2546350" cy="1117600"/>
          </a:xfrm>
          <a:prstGeom prst="rect">
            <a:avLst/>
          </a:prstGeom>
          <a:solidFill>
            <a:srgbClr val="800000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National Steering Committee +</a:t>
            </a:r>
          </a:p>
          <a:p>
            <a:pPr algn="ctr">
              <a:defRPr/>
            </a:pPr>
            <a:r>
              <a:rPr lang="en-US" sz="1600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AIS working group</a:t>
            </a:r>
            <a:endParaRPr lang="en-GB" sz="1600" dirty="0">
              <a:solidFill>
                <a:schemeClr val="bg1"/>
              </a:solidFill>
            </a:endParaRPr>
          </a:p>
          <a:p>
            <a:pPr algn="ctr">
              <a:defRPr/>
            </a:pP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208214" y="1644650"/>
            <a:ext cx="1692275" cy="731838"/>
          </a:xfrm>
          <a:prstGeom prst="rect">
            <a:avLst/>
          </a:prstGeom>
          <a:gradFill rotWithShape="1">
            <a:gsLst>
              <a:gs pos="0">
                <a:srgbClr val="F5FFE6"/>
              </a:gs>
              <a:gs pos="64999">
                <a:srgbClr val="E4FDC2"/>
              </a:gs>
              <a:gs pos="100000">
                <a:srgbClr val="DAFDA7"/>
              </a:gs>
            </a:gsLst>
            <a:lin ang="5400000" scaled="1"/>
          </a:gradFill>
          <a:ln w="9525">
            <a:solidFill>
              <a:srgbClr val="98B954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 err="1">
                <a:solidFill>
                  <a:schemeClr val="dk1"/>
                </a:solidFill>
              </a:rPr>
              <a:t>Agrinatura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524876" y="1654176"/>
            <a:ext cx="1630363" cy="722313"/>
          </a:xfrm>
          <a:prstGeom prst="rect">
            <a:avLst/>
          </a:prstGeom>
          <a:gradFill rotWithShape="1">
            <a:gsLst>
              <a:gs pos="0">
                <a:srgbClr val="F5FFE6"/>
              </a:gs>
              <a:gs pos="64999">
                <a:srgbClr val="E4FDC2"/>
              </a:gs>
              <a:gs pos="100000">
                <a:srgbClr val="DAFDA7"/>
              </a:gs>
            </a:gsLst>
            <a:lin ang="5400000" scaled="1"/>
          </a:gradFill>
          <a:ln w="9525">
            <a:solidFill>
              <a:srgbClr val="98B954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dk1"/>
                </a:solidFill>
              </a:rPr>
              <a:t>FAO/TAP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479676" y="4422775"/>
            <a:ext cx="608013" cy="1117600"/>
          </a:xfrm>
          <a:prstGeom prst="rect">
            <a:avLst/>
          </a:prstGeom>
          <a:solidFill>
            <a:srgbClr val="800000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9050339" y="4406900"/>
            <a:ext cx="606425" cy="1117600"/>
          </a:xfrm>
          <a:prstGeom prst="rect">
            <a:avLst/>
          </a:prstGeom>
          <a:solidFill>
            <a:srgbClr val="800000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240088" y="4422775"/>
            <a:ext cx="608012" cy="1117600"/>
          </a:xfrm>
          <a:prstGeom prst="rect">
            <a:avLst/>
          </a:prstGeom>
          <a:solidFill>
            <a:srgbClr val="800000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3975101" y="4422775"/>
            <a:ext cx="606425" cy="1117600"/>
          </a:xfrm>
          <a:prstGeom prst="rect">
            <a:avLst/>
          </a:prstGeom>
          <a:solidFill>
            <a:srgbClr val="800000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561264" y="4411663"/>
            <a:ext cx="606425" cy="1117600"/>
          </a:xfrm>
          <a:prstGeom prst="rect">
            <a:avLst/>
          </a:prstGeom>
          <a:solidFill>
            <a:srgbClr val="800000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8339138" y="4406900"/>
            <a:ext cx="608012" cy="1117600"/>
          </a:xfrm>
          <a:prstGeom prst="rect">
            <a:avLst/>
          </a:prstGeom>
          <a:solidFill>
            <a:srgbClr val="800000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</a:endParaRPr>
          </a:p>
        </p:txBody>
      </p:sp>
      <p:grpSp>
        <p:nvGrpSpPr>
          <p:cNvPr id="16398" name="Group 50"/>
          <p:cNvGrpSpPr>
            <a:grpSpLocks/>
          </p:cNvGrpSpPr>
          <p:nvPr/>
        </p:nvGrpSpPr>
        <p:grpSpPr bwMode="auto">
          <a:xfrm>
            <a:off x="4457699" y="1644654"/>
            <a:ext cx="3265252" cy="1129323"/>
            <a:chOff x="2883574" y="1644292"/>
            <a:chExt cx="3265106" cy="1129273"/>
          </a:xfrm>
        </p:grpSpPr>
        <p:sp>
          <p:nvSpPr>
            <p:cNvPr id="2" name="Rectangle 1"/>
            <p:cNvSpPr>
              <a:spLocks noChangeArrowheads="1"/>
            </p:cNvSpPr>
            <p:nvPr/>
          </p:nvSpPr>
          <p:spPr bwMode="auto">
            <a:xfrm>
              <a:off x="2883575" y="1644292"/>
              <a:ext cx="3265105" cy="733392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lt1"/>
                  </a:solidFill>
                </a:rPr>
                <a:t>Project Oversight Committee</a:t>
              </a:r>
            </a:p>
            <a:p>
              <a:pPr algn="ctr">
                <a:defRPr/>
              </a:pPr>
              <a:r>
                <a:rPr lang="en-US" dirty="0" err="1">
                  <a:solidFill>
                    <a:schemeClr val="lt1"/>
                  </a:solidFill>
                </a:rPr>
                <a:t>Agrinatura</a:t>
              </a:r>
              <a:r>
                <a:rPr lang="en-US" dirty="0">
                  <a:solidFill>
                    <a:schemeClr val="lt1"/>
                  </a:solidFill>
                </a:rPr>
                <a:t>, FAO, TAP</a:t>
              </a:r>
            </a:p>
          </p:txBody>
        </p:sp>
        <p:sp>
          <p:nvSpPr>
            <p:cNvPr id="16431" name="TextBox 3"/>
            <p:cNvSpPr txBox="1">
              <a:spLocks noChangeArrowheads="1"/>
            </p:cNvSpPr>
            <p:nvPr/>
          </p:nvSpPr>
          <p:spPr bwMode="auto">
            <a:xfrm>
              <a:off x="2883574" y="2373473"/>
              <a:ext cx="3265105" cy="400092"/>
            </a:xfrm>
            <a:prstGeom prst="rect">
              <a:avLst/>
            </a:prstGeom>
            <a:solidFill>
              <a:srgbClr val="FDE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/>
                <a:t>Project Management Team</a:t>
              </a:r>
              <a:endParaRPr lang="en-US" altLang="en-US" sz="16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773613" y="5238750"/>
            <a:ext cx="2540000" cy="103445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002060"/>
                </a:solidFill>
              </a:rPr>
              <a:t>Country Project  Management</a:t>
            </a:r>
          </a:p>
          <a:p>
            <a:pPr algn="ctr">
              <a:defRPr/>
            </a:pPr>
            <a:r>
              <a:rPr lang="en-US" sz="1400" dirty="0">
                <a:solidFill>
                  <a:srgbClr val="002060"/>
                </a:solidFill>
              </a:rPr>
              <a:t>(AFP, FAO Rep, Lead NIF, CPM, NPC (Gov.), EC Del.)</a:t>
            </a:r>
          </a:p>
          <a:p>
            <a:pPr algn="ctr">
              <a:defRPr/>
            </a:pPr>
            <a:endParaRPr lang="en-US" sz="1400" dirty="0">
              <a:solidFill>
                <a:srgbClr val="00206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2479676" y="5213350"/>
            <a:ext cx="608013" cy="1059859"/>
          </a:xfrm>
          <a:prstGeom prst="rect">
            <a:avLst/>
          </a:prstGeom>
          <a:solidFill>
            <a:srgbClr val="FDEADA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3240089" y="5238318"/>
            <a:ext cx="606425" cy="1034891"/>
          </a:xfrm>
          <a:prstGeom prst="rect">
            <a:avLst/>
          </a:prstGeom>
          <a:solidFill>
            <a:srgbClr val="FDEADA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3975101" y="5238318"/>
            <a:ext cx="606425" cy="1034891"/>
          </a:xfrm>
          <a:prstGeom prst="rect">
            <a:avLst/>
          </a:prstGeom>
          <a:solidFill>
            <a:srgbClr val="FDEADA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7567614" y="5238751"/>
            <a:ext cx="606425" cy="1034460"/>
          </a:xfrm>
          <a:prstGeom prst="rect">
            <a:avLst/>
          </a:prstGeom>
          <a:solidFill>
            <a:srgbClr val="FDEADA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8339138" y="5238751"/>
            <a:ext cx="608012" cy="1034460"/>
          </a:xfrm>
          <a:prstGeom prst="rect">
            <a:avLst/>
          </a:prstGeom>
          <a:solidFill>
            <a:srgbClr val="FDEADA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9050339" y="5238319"/>
            <a:ext cx="606425" cy="1034891"/>
          </a:xfrm>
          <a:prstGeom prst="rect">
            <a:avLst/>
          </a:prstGeom>
          <a:solidFill>
            <a:srgbClr val="FDEADA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</a:endParaRPr>
          </a:p>
        </p:txBody>
      </p:sp>
      <p:grpSp>
        <p:nvGrpSpPr>
          <p:cNvPr id="16406" name="Group 74"/>
          <p:cNvGrpSpPr>
            <a:grpSpLocks/>
          </p:cNvGrpSpPr>
          <p:nvPr/>
        </p:nvGrpSpPr>
        <p:grpSpPr bwMode="auto">
          <a:xfrm>
            <a:off x="9774239" y="4406901"/>
            <a:ext cx="606425" cy="1866309"/>
            <a:chOff x="8250087" y="4222426"/>
            <a:chExt cx="606954" cy="2307378"/>
          </a:xfrm>
        </p:grpSpPr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8250087" y="4222426"/>
              <a:ext cx="606954" cy="1279470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8250087" y="5250334"/>
              <a:ext cx="606954" cy="1279470"/>
            </a:xfrm>
            <a:prstGeom prst="rect">
              <a:avLst/>
            </a:prstGeom>
            <a:solidFill>
              <a:srgbClr val="FDEADA"/>
            </a:solidFill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</a:endParaRPr>
            </a:p>
          </p:txBody>
        </p:sp>
      </p:grpSp>
      <p:cxnSp>
        <p:nvCxnSpPr>
          <p:cNvPr id="17" name="Straight Connector 16"/>
          <p:cNvCxnSpPr>
            <a:cxnSpLocks noChangeShapeType="1"/>
            <a:stCxn id="3" idx="3"/>
            <a:endCxn id="2" idx="1"/>
          </p:cNvCxnSpPr>
          <p:nvPr/>
        </p:nvCxnSpPr>
        <p:spPr bwMode="auto">
          <a:xfrm>
            <a:off x="3900488" y="2010570"/>
            <a:ext cx="557212" cy="797"/>
          </a:xfrm>
          <a:prstGeom prst="line">
            <a:avLst/>
          </a:prstGeom>
          <a:noFill/>
          <a:ln w="25400">
            <a:solidFill>
              <a:schemeClr val="tx1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7" name="Straight Connector 36"/>
          <p:cNvCxnSpPr>
            <a:cxnSpLocks noChangeShapeType="1"/>
            <a:stCxn id="7" idx="1"/>
            <a:endCxn id="2" idx="3"/>
          </p:cNvCxnSpPr>
          <p:nvPr/>
        </p:nvCxnSpPr>
        <p:spPr bwMode="auto">
          <a:xfrm flipH="1" flipV="1">
            <a:off x="7722951" y="2011366"/>
            <a:ext cx="801924" cy="3966"/>
          </a:xfrm>
          <a:prstGeom prst="line">
            <a:avLst/>
          </a:prstGeom>
          <a:noFill/>
          <a:ln w="25400">
            <a:solidFill>
              <a:schemeClr val="tx1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50" name="Straight Connector 49"/>
          <p:cNvCxnSpPr>
            <a:cxnSpLocks noChangeShapeType="1"/>
            <a:stCxn id="16431" idx="2"/>
            <a:endCxn id="5" idx="0"/>
          </p:cNvCxnSpPr>
          <p:nvPr/>
        </p:nvCxnSpPr>
        <p:spPr bwMode="auto">
          <a:xfrm flipH="1">
            <a:off x="6046789" y="2773975"/>
            <a:ext cx="43537" cy="16376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56" name="Straight Connector 55"/>
          <p:cNvCxnSpPr>
            <a:cxnSpLocks noChangeShapeType="1"/>
            <a:endCxn id="14" idx="0"/>
          </p:cNvCxnSpPr>
          <p:nvPr/>
        </p:nvCxnSpPr>
        <p:spPr bwMode="auto">
          <a:xfrm>
            <a:off x="4278313" y="4044951"/>
            <a:ext cx="0" cy="3778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59" name="Straight Connector 58"/>
          <p:cNvCxnSpPr>
            <a:cxnSpLocks noChangeShapeType="1"/>
            <a:endCxn id="13" idx="0"/>
          </p:cNvCxnSpPr>
          <p:nvPr/>
        </p:nvCxnSpPr>
        <p:spPr bwMode="auto">
          <a:xfrm flipH="1">
            <a:off x="3544888" y="4044951"/>
            <a:ext cx="0" cy="3778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62" name="Straight Connector 61"/>
          <p:cNvCxnSpPr>
            <a:cxnSpLocks noChangeShapeType="1"/>
            <a:endCxn id="8" idx="0"/>
          </p:cNvCxnSpPr>
          <p:nvPr/>
        </p:nvCxnSpPr>
        <p:spPr bwMode="auto">
          <a:xfrm>
            <a:off x="2782889" y="4044951"/>
            <a:ext cx="1587" cy="3778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65" name="Straight Connector 64"/>
          <p:cNvCxnSpPr>
            <a:cxnSpLocks noChangeShapeType="1"/>
            <a:endCxn id="15" idx="0"/>
          </p:cNvCxnSpPr>
          <p:nvPr/>
        </p:nvCxnSpPr>
        <p:spPr bwMode="auto">
          <a:xfrm>
            <a:off x="7864475" y="4044951"/>
            <a:ext cx="0" cy="3667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68" name="Straight Connector 67"/>
          <p:cNvCxnSpPr>
            <a:cxnSpLocks noChangeShapeType="1"/>
            <a:endCxn id="16" idx="0"/>
          </p:cNvCxnSpPr>
          <p:nvPr/>
        </p:nvCxnSpPr>
        <p:spPr bwMode="auto">
          <a:xfrm>
            <a:off x="8642350" y="4044950"/>
            <a:ext cx="1588" cy="3619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71" name="Straight Connector 70"/>
          <p:cNvCxnSpPr>
            <a:cxnSpLocks noChangeShapeType="1"/>
            <a:endCxn id="12" idx="0"/>
          </p:cNvCxnSpPr>
          <p:nvPr/>
        </p:nvCxnSpPr>
        <p:spPr bwMode="auto">
          <a:xfrm>
            <a:off x="9353550" y="4044950"/>
            <a:ext cx="0" cy="3619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74" name="Straight Connector 73"/>
          <p:cNvCxnSpPr>
            <a:cxnSpLocks noChangeShapeType="1"/>
            <a:endCxn id="11" idx="0"/>
          </p:cNvCxnSpPr>
          <p:nvPr/>
        </p:nvCxnSpPr>
        <p:spPr bwMode="auto">
          <a:xfrm>
            <a:off x="10077451" y="4044950"/>
            <a:ext cx="1" cy="3619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8" name="Straight Connector 37"/>
          <p:cNvCxnSpPr>
            <a:cxnSpLocks noChangeShapeType="1"/>
          </p:cNvCxnSpPr>
          <p:nvPr/>
        </p:nvCxnSpPr>
        <p:spPr bwMode="auto">
          <a:xfrm>
            <a:off x="2782888" y="4044950"/>
            <a:ext cx="72945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8" name="Oval 47"/>
          <p:cNvSpPr>
            <a:spLocks noChangeArrowheads="1"/>
          </p:cNvSpPr>
          <p:nvPr/>
        </p:nvSpPr>
        <p:spPr bwMode="auto">
          <a:xfrm>
            <a:off x="2479675" y="3159126"/>
            <a:ext cx="1182688" cy="550863"/>
          </a:xfrm>
          <a:prstGeom prst="ellipse">
            <a:avLst/>
          </a:prstGeom>
          <a:solidFill>
            <a:srgbClr val="008000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</a:rPr>
              <a:t>Task Team</a:t>
            </a:r>
          </a:p>
        </p:txBody>
      </p:sp>
      <p:cxnSp>
        <p:nvCxnSpPr>
          <p:cNvPr id="63" name="Straight Connector 62"/>
          <p:cNvCxnSpPr>
            <a:cxnSpLocks noChangeShapeType="1"/>
            <a:stCxn id="48" idx="6"/>
            <a:endCxn id="16431" idx="1"/>
          </p:cNvCxnSpPr>
          <p:nvPr/>
        </p:nvCxnSpPr>
        <p:spPr bwMode="auto">
          <a:xfrm flipV="1">
            <a:off x="3662363" y="2573921"/>
            <a:ext cx="795336" cy="8606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6" name="Oval 65"/>
          <p:cNvSpPr>
            <a:spLocks noChangeArrowheads="1"/>
          </p:cNvSpPr>
          <p:nvPr/>
        </p:nvSpPr>
        <p:spPr bwMode="auto">
          <a:xfrm>
            <a:off x="8761414" y="3159126"/>
            <a:ext cx="1184275" cy="550863"/>
          </a:xfrm>
          <a:prstGeom prst="ellipse">
            <a:avLst/>
          </a:prstGeom>
          <a:solidFill>
            <a:srgbClr val="008000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</a:rPr>
              <a:t>Task Force </a:t>
            </a:r>
          </a:p>
        </p:txBody>
      </p:sp>
      <p:cxnSp>
        <p:nvCxnSpPr>
          <p:cNvPr id="67" name="Straight Connector 66"/>
          <p:cNvCxnSpPr>
            <a:cxnSpLocks noChangeShapeType="1"/>
            <a:stCxn id="16431" idx="3"/>
            <a:endCxn id="66" idx="2"/>
          </p:cNvCxnSpPr>
          <p:nvPr/>
        </p:nvCxnSpPr>
        <p:spPr bwMode="auto">
          <a:xfrm>
            <a:off x="7722951" y="2573921"/>
            <a:ext cx="1038463" cy="8606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9" name="Oval 68"/>
          <p:cNvSpPr>
            <a:spLocks noChangeArrowheads="1"/>
          </p:cNvSpPr>
          <p:nvPr/>
        </p:nvSpPr>
        <p:spPr bwMode="auto">
          <a:xfrm>
            <a:off x="2462214" y="768350"/>
            <a:ext cx="1184275" cy="5524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</a:rPr>
              <a:t>EC</a:t>
            </a:r>
          </a:p>
        </p:txBody>
      </p:sp>
      <p:cxnSp>
        <p:nvCxnSpPr>
          <p:cNvPr id="70" name="Straight Connector 69"/>
          <p:cNvCxnSpPr>
            <a:cxnSpLocks noChangeShapeType="1"/>
            <a:stCxn id="69" idx="4"/>
            <a:endCxn id="3" idx="0"/>
          </p:cNvCxnSpPr>
          <p:nvPr/>
        </p:nvCxnSpPr>
        <p:spPr bwMode="auto">
          <a:xfrm>
            <a:off x="3054350" y="1320800"/>
            <a:ext cx="0" cy="323850"/>
          </a:xfrm>
          <a:prstGeom prst="line">
            <a:avLst/>
          </a:prstGeom>
          <a:noFill/>
          <a:ln w="25400">
            <a:solidFill>
              <a:schemeClr val="tx1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73" name="Oval 72"/>
          <p:cNvSpPr>
            <a:spLocks noChangeArrowheads="1"/>
          </p:cNvSpPr>
          <p:nvPr/>
        </p:nvSpPr>
        <p:spPr bwMode="auto">
          <a:xfrm>
            <a:off x="8740775" y="779463"/>
            <a:ext cx="1182688" cy="550862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</a:rPr>
              <a:t>G20</a:t>
            </a:r>
          </a:p>
        </p:txBody>
      </p:sp>
      <p:cxnSp>
        <p:nvCxnSpPr>
          <p:cNvPr id="75" name="Straight Connector 74"/>
          <p:cNvCxnSpPr>
            <a:cxnSpLocks noChangeShapeType="1"/>
            <a:stCxn id="73" idx="4"/>
            <a:endCxn id="7" idx="0"/>
          </p:cNvCxnSpPr>
          <p:nvPr/>
        </p:nvCxnSpPr>
        <p:spPr bwMode="auto">
          <a:xfrm>
            <a:off x="9331326" y="1330325"/>
            <a:ext cx="9525" cy="323850"/>
          </a:xfrm>
          <a:prstGeom prst="line">
            <a:avLst/>
          </a:prstGeom>
          <a:noFill/>
          <a:ln w="25400">
            <a:solidFill>
              <a:schemeClr val="tx1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79" name="Straight Connector 78"/>
          <p:cNvCxnSpPr>
            <a:cxnSpLocks noChangeShapeType="1"/>
            <a:stCxn id="48" idx="6"/>
          </p:cNvCxnSpPr>
          <p:nvPr/>
        </p:nvCxnSpPr>
        <p:spPr bwMode="auto">
          <a:xfrm>
            <a:off x="3662364" y="3433764"/>
            <a:ext cx="2389187" cy="6111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82" name="Straight Connector 81"/>
          <p:cNvCxnSpPr>
            <a:cxnSpLocks noChangeShapeType="1"/>
            <a:endCxn id="66" idx="2"/>
          </p:cNvCxnSpPr>
          <p:nvPr/>
        </p:nvCxnSpPr>
        <p:spPr bwMode="auto">
          <a:xfrm flipV="1">
            <a:off x="6051551" y="3434558"/>
            <a:ext cx="2709863" cy="61039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74479-892C-4138-BEA4-6D121658DC00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/>
              <a:t>Capacity Development for Agricultural Innovation Systems (CDAIS)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22304408-4AC3-A443-BB2A-A859B7AF0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8838" y="3616672"/>
            <a:ext cx="1946757" cy="550863"/>
          </a:xfrm>
          <a:prstGeom prst="ellipse">
            <a:avLst/>
          </a:prstGeom>
          <a:solidFill>
            <a:srgbClr val="008000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</a:rPr>
              <a:t>Global Task Team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680A2C1-E229-8743-852C-0C44ACA0F049}"/>
              </a:ext>
            </a:extLst>
          </p:cNvPr>
          <p:cNvCxnSpPr>
            <a:cxnSpLocks noChangeShapeType="1"/>
            <a:stCxn id="7" idx="1"/>
            <a:endCxn id="16431" idx="3"/>
          </p:cNvCxnSpPr>
          <p:nvPr/>
        </p:nvCxnSpPr>
        <p:spPr bwMode="auto">
          <a:xfrm flipH="1">
            <a:off x="7722950" y="2015333"/>
            <a:ext cx="801926" cy="558589"/>
          </a:xfrm>
          <a:prstGeom prst="line">
            <a:avLst/>
          </a:prstGeom>
          <a:noFill/>
          <a:ln w="25400">
            <a:solidFill>
              <a:schemeClr val="tx1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A0C0A5D-B9C3-9446-A917-0E6D96FDCFD0}"/>
              </a:ext>
            </a:extLst>
          </p:cNvPr>
          <p:cNvCxnSpPr>
            <a:cxnSpLocks noChangeShapeType="1"/>
            <a:stCxn id="3" idx="3"/>
            <a:endCxn id="16431" idx="1"/>
          </p:cNvCxnSpPr>
          <p:nvPr/>
        </p:nvCxnSpPr>
        <p:spPr bwMode="auto">
          <a:xfrm>
            <a:off x="3900489" y="2010569"/>
            <a:ext cx="557210" cy="563353"/>
          </a:xfrm>
          <a:prstGeom prst="line">
            <a:avLst/>
          </a:prstGeom>
          <a:noFill/>
          <a:ln w="25400">
            <a:solidFill>
              <a:schemeClr val="tx1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009419466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96</Words>
  <Application>Microsoft Office PowerPoint</Application>
  <PresentationFormat>Grand écran</PresentationFormat>
  <Paragraphs>27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ＭＳ Ｐゴシック</vt:lpstr>
      <vt:lpstr>ＭＳ Ｐゴシック</vt:lpstr>
      <vt:lpstr>Arial</vt:lpstr>
      <vt:lpstr>Calibri</vt:lpstr>
      <vt:lpstr>Calibri Light</vt:lpstr>
      <vt:lpstr>Office Theme</vt:lpstr>
      <vt:lpstr>Session 2.3.  Implementation Realities</vt:lpstr>
      <vt:lpstr>the Pilot countries</vt:lpstr>
      <vt:lpstr>How do we operate?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2.3.  Implementation Realities</dc:title>
  <dc:creator>Myra Wopereis</dc:creator>
  <cp:lastModifiedBy>faure.g</cp:lastModifiedBy>
  <cp:revision>1</cp:revision>
  <dcterms:created xsi:type="dcterms:W3CDTF">2019-05-12T22:26:57Z</dcterms:created>
  <dcterms:modified xsi:type="dcterms:W3CDTF">2019-05-13T06:09:44Z</dcterms:modified>
</cp:coreProperties>
</file>