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7" r:id="rId5"/>
    <p:sldMasterId id="2147483678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y="5715000" cx="9144000"/>
  <p:notesSz cx="6858000" cy="9144000"/>
  <p:embeddedFontLst>
    <p:embeddedFont>
      <p:font typeface="Roboto Slab"/>
      <p:bold r:id="rId13"/>
    </p:embeddedFont>
    <p:embeddedFont>
      <p:font typeface="Roboto Black"/>
      <p:bold r:id="rId14"/>
      <p:boldItalic r:id="rId15"/>
    </p:embeddedFont>
    <p:embeddedFont>
      <p:font typeface="Roboto"/>
      <p:regular r:id="rId16"/>
      <p:bold r:id="rId17"/>
      <p:italic r:id="rId18"/>
      <p:boldItalic r:id="rId19"/>
    </p:embeddedFont>
    <p:embeddedFont>
      <p:font typeface="Roboto Condensed"/>
      <p:regular r:id="rId20"/>
      <p:bold r:id="rId21"/>
      <p:italic r:id="rId22"/>
      <p:boldItalic r:id="rId23"/>
    </p:embeddedFont>
    <p:embeddedFont>
      <p:font typeface="Libre Baskerville"/>
      <p:regular r:id="rId24"/>
      <p:bold r:id="rId25"/>
      <p:italic r:id="rId26"/>
    </p:embeddedFont>
    <p:embeddedFont>
      <p:font typeface="Roboto Condensed Light"/>
      <p:regular r:id="rId27"/>
      <p:bold r:id="rId28"/>
      <p:italic r:id="rId29"/>
      <p:boldItalic r:id="rId30"/>
    </p:embeddedFont>
    <p:embeddedFont>
      <p:font typeface="Roboto Light"/>
      <p:regular r:id="rId31"/>
      <p:bold r:id="rId32"/>
      <p:italic r:id="rId33"/>
      <p:boldItalic r:id="rId34"/>
    </p:embeddedFont>
    <p:embeddedFont>
      <p:font typeface="Helvetica Neue Light"/>
      <p:regular r:id="rId35"/>
      <p:bold r:id="rId36"/>
      <p:italic r:id="rId37"/>
      <p:boldItalic r:id="rId38"/>
    </p:embeddedFont>
    <p:embeddedFont>
      <p:font typeface="Alfa Slab One"/>
      <p:regular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95B20C9-1563-44CC-BC16-03352E72236A}">
  <a:tblStyle styleId="{695B20C9-1563-44CC-BC16-03352E72236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A35BFE3C-EDDF-48CC-B68D-C5AAA0B83FB0}" styleName="Table_1">
    <a:wholeTbl>
      <a:tcTxStyle>
        <a:font>
          <a:latin typeface="Cabin"/>
          <a:ea typeface="Cabin"/>
          <a:cs typeface="Cabin"/>
        </a:font>
        <a:srgbClr val="000000"/>
      </a:tcTxStyle>
      <a:tcStyle>
        <a:tcBdr>
          <a:lef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80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Condensed-regular.fntdata"/><Relationship Id="rId22" Type="http://schemas.openxmlformats.org/officeDocument/2006/relationships/font" Target="fonts/RobotoCondensed-italic.fntdata"/><Relationship Id="rId21" Type="http://schemas.openxmlformats.org/officeDocument/2006/relationships/font" Target="fonts/RobotoCondensed-bold.fntdata"/><Relationship Id="rId24" Type="http://schemas.openxmlformats.org/officeDocument/2006/relationships/font" Target="fonts/LibreBaskerville-regular.fntdata"/><Relationship Id="rId23" Type="http://schemas.openxmlformats.org/officeDocument/2006/relationships/font" Target="fonts/RobotoCondense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LibreBaskerville-italic.fntdata"/><Relationship Id="rId25" Type="http://schemas.openxmlformats.org/officeDocument/2006/relationships/font" Target="fonts/LibreBaskerville-bold.fntdata"/><Relationship Id="rId28" Type="http://schemas.openxmlformats.org/officeDocument/2006/relationships/font" Target="fonts/RobotoCondensedLight-bold.fntdata"/><Relationship Id="rId27" Type="http://schemas.openxmlformats.org/officeDocument/2006/relationships/font" Target="fonts/RobotoCondensedLight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obotoCondensedLight-italic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RobotoLight-regular.fntdata"/><Relationship Id="rId30" Type="http://schemas.openxmlformats.org/officeDocument/2006/relationships/font" Target="fonts/RobotoCondensedLight-boldItalic.fntdata"/><Relationship Id="rId11" Type="http://schemas.openxmlformats.org/officeDocument/2006/relationships/slide" Target="slides/slide4.xml"/><Relationship Id="rId33" Type="http://schemas.openxmlformats.org/officeDocument/2006/relationships/font" Target="fonts/RobotoLight-italic.fntdata"/><Relationship Id="rId10" Type="http://schemas.openxmlformats.org/officeDocument/2006/relationships/slide" Target="slides/slide3.xml"/><Relationship Id="rId32" Type="http://schemas.openxmlformats.org/officeDocument/2006/relationships/font" Target="fonts/RobotoLight-bold.fntdata"/><Relationship Id="rId13" Type="http://schemas.openxmlformats.org/officeDocument/2006/relationships/font" Target="fonts/RobotoSlab-bold.fntdata"/><Relationship Id="rId35" Type="http://schemas.openxmlformats.org/officeDocument/2006/relationships/font" Target="fonts/HelveticaNeueLight-regular.fntdata"/><Relationship Id="rId12" Type="http://schemas.openxmlformats.org/officeDocument/2006/relationships/slide" Target="slides/slide5.xml"/><Relationship Id="rId34" Type="http://schemas.openxmlformats.org/officeDocument/2006/relationships/font" Target="fonts/RobotoLight-boldItalic.fntdata"/><Relationship Id="rId15" Type="http://schemas.openxmlformats.org/officeDocument/2006/relationships/font" Target="fonts/RobotoBlack-boldItalic.fntdata"/><Relationship Id="rId37" Type="http://schemas.openxmlformats.org/officeDocument/2006/relationships/font" Target="fonts/HelveticaNeueLight-italic.fntdata"/><Relationship Id="rId14" Type="http://schemas.openxmlformats.org/officeDocument/2006/relationships/font" Target="fonts/RobotoBlack-bold.fntdata"/><Relationship Id="rId36" Type="http://schemas.openxmlformats.org/officeDocument/2006/relationships/font" Target="fonts/HelveticaNeueLight-bold.fntdata"/><Relationship Id="rId17" Type="http://schemas.openxmlformats.org/officeDocument/2006/relationships/font" Target="fonts/Roboto-bold.fntdata"/><Relationship Id="rId39" Type="http://schemas.openxmlformats.org/officeDocument/2006/relationships/font" Target="fonts/AlfaSlabOne-regular.fntdata"/><Relationship Id="rId16" Type="http://schemas.openxmlformats.org/officeDocument/2006/relationships/font" Target="fonts/Roboto-regular.fntdata"/><Relationship Id="rId38" Type="http://schemas.openxmlformats.org/officeDocument/2006/relationships/font" Target="fonts/HelveticaNeueLight-boldItalic.fntdata"/><Relationship Id="rId19" Type="http://schemas.openxmlformats.org/officeDocument/2006/relationships/font" Target="fonts/Roboto-boldItalic.fntdata"/><Relationship Id="rId18" Type="http://schemas.openxmlformats.org/officeDocument/2006/relationships/font" Target="fonts/Roboto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2770b87be_0_2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42770b87b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5a06117ad9_0_0:notes"/>
          <p:cNvSpPr/>
          <p:nvPr>
            <p:ph idx="2" type="sldImg"/>
          </p:nvPr>
        </p:nvSpPr>
        <p:spPr>
          <a:xfrm>
            <a:off x="685800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4" name="Google Shape;184;g5a06117ad9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5a06117ad9_0_38:notes"/>
          <p:cNvSpPr/>
          <p:nvPr>
            <p:ph idx="2" type="sldImg"/>
          </p:nvPr>
        </p:nvSpPr>
        <p:spPr>
          <a:xfrm>
            <a:off x="685800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7" name="Google Shape;227;g5a06117ad9_0_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50cdfec887_0_38:notes"/>
          <p:cNvSpPr/>
          <p:nvPr>
            <p:ph idx="2" type="sldImg"/>
          </p:nvPr>
        </p:nvSpPr>
        <p:spPr>
          <a:xfrm>
            <a:off x="685800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4" name="Google Shape;244;g50cdfec887_0_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a06117ad9_0_183:notes"/>
          <p:cNvSpPr/>
          <p:nvPr>
            <p:ph idx="2" type="sldImg"/>
          </p:nvPr>
        </p:nvSpPr>
        <p:spPr>
          <a:xfrm>
            <a:off x="685800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2" name="Google Shape;272;g5a06117ad9_0_1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827306"/>
            <a:ext cx="8520600" cy="2280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3149028"/>
            <a:ext cx="8520600" cy="88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229028"/>
            <a:ext cx="8520600" cy="2181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502472"/>
            <a:ext cx="8520600" cy="1445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>
  <p:cSld name="Title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4"/>
          <p:cNvPicPr preferRelativeResize="0"/>
          <p:nvPr/>
        </p:nvPicPr>
        <p:blipFill rotWithShape="1">
          <a:blip r:embed="rId2">
            <a:alphaModFix/>
          </a:blip>
          <a:srcRect b="3904" l="0" r="0" t="12483"/>
          <a:stretch/>
        </p:blipFill>
        <p:spPr>
          <a:xfrm>
            <a:off x="0" y="-9302"/>
            <a:ext cx="9143998" cy="5733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0754" y="1039007"/>
            <a:ext cx="571125" cy="302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ey Callout">
  <p:cSld name="Grey Callout">
    <p:bg>
      <p:bgPr>
        <a:solidFill>
          <a:srgbClr val="414252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5"/>
          <p:cNvPicPr preferRelativeResize="0"/>
          <p:nvPr/>
        </p:nvPicPr>
        <p:blipFill rotWithShape="1">
          <a:blip r:embed="rId2">
            <a:alphaModFix/>
          </a:blip>
          <a:srcRect b="0" l="5746" r="5577" t="0"/>
          <a:stretch/>
        </p:blipFill>
        <p:spPr>
          <a:xfrm>
            <a:off x="-10046" y="0"/>
            <a:ext cx="9141765" cy="572709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5"/>
          <p:cNvSpPr txBox="1"/>
          <p:nvPr/>
        </p:nvSpPr>
        <p:spPr>
          <a:xfrm>
            <a:off x="8345910" y="352537"/>
            <a:ext cx="426300" cy="13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b="1" i="0" lang="en" sz="700" u="none" cap="none" strike="noStrike">
                <a:solidFill>
                  <a:srgbClr val="FF5F49"/>
                </a:solidFill>
                <a:latin typeface="Roboto"/>
                <a:ea typeface="Roboto"/>
                <a:cs typeface="Roboto"/>
                <a:sym typeface="Roboto"/>
              </a:rPr>
              <a:t>/</a:t>
            </a: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fld id="{00000000-1234-1234-1234-123412341234}" type="slidenum"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b="0" i="0" sz="700" u="none" cap="none" strike="noStrike">
              <a:solidFill>
                <a:srgbClr val="7F7F7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1" name="Google Shape;6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0756" y="303237"/>
            <a:ext cx="281846" cy="14883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703209" y="1"/>
            <a:ext cx="43083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FEFDEB"/>
              </a:buClr>
              <a:buSzPts val="2200"/>
              <a:buFont typeface="Roboto"/>
              <a:buNone/>
              <a:defRPr b="0" i="0" sz="2900" u="none" cap="none" strike="noStrike">
                <a:solidFill>
                  <a:srgbClr val="FEFDE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FEFDEB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EFDE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rgbClr val="FEFDEB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EFDE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rgbClr val="FEFDEB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EFDE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rgbClr val="FEFDEB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EFDE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lip Art Focus">
  <p:cSld name="Clip Art Focus">
    <p:bg>
      <p:bgPr>
        <a:solidFill>
          <a:srgbClr val="FEFDEB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520779" y="4278911"/>
            <a:ext cx="8164500" cy="12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ustom Layout">
  <p:cSld name="Custom Layout">
    <p:bg>
      <p:bgPr>
        <a:solidFill>
          <a:srgbClr val="FEFDEB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669727" y="260449"/>
            <a:ext cx="78045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WASH photo horizontal">
  <p:cSld name="WASH photo horizontal">
    <p:bg>
      <p:bgPr>
        <a:solidFill>
          <a:srgbClr val="FEFDEB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8"/>
          <p:cNvSpPr/>
          <p:nvPr/>
        </p:nvSpPr>
        <p:spPr>
          <a:xfrm>
            <a:off x="0" y="4286250"/>
            <a:ext cx="9144000" cy="1428900"/>
          </a:xfrm>
          <a:prstGeom prst="rect">
            <a:avLst/>
          </a:prstGeom>
          <a:solidFill>
            <a:srgbClr val="66CCFF">
              <a:alpha val="80000"/>
            </a:srgbClr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9" name="Google Shape;69;p18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0" name="Google Shape;70;p18"/>
          <p:cNvSpPr/>
          <p:nvPr>
            <p:ph idx="3" type="pic"/>
          </p:nvPr>
        </p:nvSpPr>
        <p:spPr>
          <a:xfrm>
            <a:off x="267891" y="4539258"/>
            <a:ext cx="1250100" cy="10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1" type="body"/>
          </p:nvPr>
        </p:nvSpPr>
        <p:spPr>
          <a:xfrm>
            <a:off x="1953369" y="4539258"/>
            <a:ext cx="7099200" cy="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/4 Grey w/clip art">
  <p:cSld name="3/4 Grey w/clip art">
    <p:bg>
      <p:bgPr>
        <a:solidFill>
          <a:srgbClr val="FEFDEB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/>
          <p:nvPr/>
        </p:nvSpPr>
        <p:spPr>
          <a:xfrm>
            <a:off x="3349" y="0"/>
            <a:ext cx="9144000" cy="43812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4" name="Google Shape;74;p19"/>
          <p:cNvSpPr/>
          <p:nvPr>
            <p:ph idx="2" type="pic"/>
          </p:nvPr>
        </p:nvSpPr>
        <p:spPr>
          <a:xfrm>
            <a:off x="312539" y="251147"/>
            <a:ext cx="8527500" cy="39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167432" y="4449961"/>
            <a:ext cx="3058500" cy="10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100" u="none" cap="none" strike="noStrike">
                <a:solidFill>
                  <a:srgbClr val="FF5F4A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3" type="body"/>
          </p:nvPr>
        </p:nvSpPr>
        <p:spPr>
          <a:xfrm>
            <a:off x="3326309" y="4449961"/>
            <a:ext cx="5514000" cy="10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m" showMasterSp="0">
  <p:cSld name="Team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20"/>
          <p:cNvPicPr preferRelativeResize="0"/>
          <p:nvPr/>
        </p:nvPicPr>
        <p:blipFill rotWithShape="1">
          <a:blip r:embed="rId2">
            <a:alphaModFix/>
          </a:blip>
          <a:srcRect b="0" l="5746" r="5577" t="0"/>
          <a:stretch/>
        </p:blipFill>
        <p:spPr>
          <a:xfrm>
            <a:off x="-10046" y="0"/>
            <a:ext cx="9141765" cy="5727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6291" y="299517"/>
            <a:ext cx="281846" cy="14883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0"/>
          <p:cNvSpPr txBox="1"/>
          <p:nvPr/>
        </p:nvSpPr>
        <p:spPr>
          <a:xfrm>
            <a:off x="8345910" y="352537"/>
            <a:ext cx="426300" cy="13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b="1" i="0" lang="en" sz="700" u="none" cap="none" strike="noStrike">
                <a:solidFill>
                  <a:srgbClr val="FF5F49"/>
                </a:solidFill>
                <a:latin typeface="Roboto"/>
                <a:ea typeface="Roboto"/>
                <a:cs typeface="Roboto"/>
                <a:sym typeface="Roboto"/>
              </a:rPr>
              <a:t>/</a:t>
            </a: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fld id="{00000000-1234-1234-1234-123412341234}" type="slidenum"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b="0" i="0" sz="700" u="none" cap="none" strike="noStrike">
              <a:solidFill>
                <a:srgbClr val="7F7F7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1" name="Google Shape;8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0756" y="303237"/>
            <a:ext cx="281846" cy="14883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0"/>
          <p:cNvSpPr/>
          <p:nvPr>
            <p:ph idx="2" type="pic"/>
          </p:nvPr>
        </p:nvSpPr>
        <p:spPr>
          <a:xfrm>
            <a:off x="6997885" y="2165030"/>
            <a:ext cx="1734600" cy="14679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3" name="Google Shape;83;p20"/>
          <p:cNvSpPr/>
          <p:nvPr>
            <p:ph idx="3" type="pic"/>
          </p:nvPr>
        </p:nvSpPr>
        <p:spPr>
          <a:xfrm>
            <a:off x="4762374" y="2165030"/>
            <a:ext cx="1734600" cy="14679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4" name="Google Shape;84;p20"/>
          <p:cNvSpPr/>
          <p:nvPr>
            <p:ph idx="4" type="pic"/>
          </p:nvPr>
        </p:nvSpPr>
        <p:spPr>
          <a:xfrm>
            <a:off x="2552035" y="2165030"/>
            <a:ext cx="1734600" cy="14679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5" name="Google Shape;85;p20"/>
          <p:cNvSpPr/>
          <p:nvPr>
            <p:ph idx="5" type="pic"/>
          </p:nvPr>
        </p:nvSpPr>
        <p:spPr>
          <a:xfrm>
            <a:off x="383975" y="2165030"/>
            <a:ext cx="1734600" cy="14679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563687" y="508992"/>
            <a:ext cx="74955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400"/>
              <a:buFont typeface="Roboto Black"/>
              <a:buNone/>
              <a:defRPr b="0" i="0" sz="1900" u="none" cap="none" strike="noStrike">
                <a:solidFill>
                  <a:srgbClr val="FF5F4A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7" name="Google Shape;87;p20"/>
          <p:cNvSpPr txBox="1"/>
          <p:nvPr>
            <p:ph idx="6" type="body"/>
          </p:nvPr>
        </p:nvSpPr>
        <p:spPr>
          <a:xfrm>
            <a:off x="552407" y="1101171"/>
            <a:ext cx="7495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200"/>
              <a:buFont typeface="Roboto"/>
              <a:buNone/>
              <a:defRPr b="0" i="0" sz="16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1600"/>
              <a:buFont typeface="Roboto"/>
              <a:buNone/>
              <a:defRPr b="0" i="0" sz="2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8" name="Google Shape;88;p20"/>
          <p:cNvSpPr txBox="1"/>
          <p:nvPr>
            <p:ph idx="7" type="body"/>
          </p:nvPr>
        </p:nvSpPr>
        <p:spPr>
          <a:xfrm>
            <a:off x="383977" y="3752476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F6CF"/>
              </a:buClr>
              <a:buSzPts val="1000"/>
              <a:buFont typeface="Roboto"/>
              <a:buNone/>
              <a:defRPr b="0" i="0" sz="1300" u="none" cap="none" strike="noStrike">
                <a:solidFill>
                  <a:srgbClr val="FFF6C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9" name="Google Shape;89;p20"/>
          <p:cNvSpPr txBox="1"/>
          <p:nvPr>
            <p:ph idx="8" type="body"/>
          </p:nvPr>
        </p:nvSpPr>
        <p:spPr>
          <a:xfrm>
            <a:off x="383977" y="4014734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800"/>
              <a:buFont typeface="Roboto"/>
              <a:buNone/>
              <a:defRPr b="1" i="0" sz="1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0" name="Google Shape;90;p20"/>
          <p:cNvSpPr txBox="1"/>
          <p:nvPr>
            <p:ph idx="9" type="body"/>
          </p:nvPr>
        </p:nvSpPr>
        <p:spPr>
          <a:xfrm>
            <a:off x="2552035" y="3748750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F6CF"/>
              </a:buClr>
              <a:buSzPts val="1000"/>
              <a:buFont typeface="Roboto"/>
              <a:buNone/>
              <a:defRPr b="0" i="0" sz="1300" u="none" cap="none" strike="noStrike">
                <a:solidFill>
                  <a:srgbClr val="FFF6C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1" name="Google Shape;91;p20"/>
          <p:cNvSpPr txBox="1"/>
          <p:nvPr>
            <p:ph idx="13" type="body"/>
          </p:nvPr>
        </p:nvSpPr>
        <p:spPr>
          <a:xfrm>
            <a:off x="2552035" y="4011008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800"/>
              <a:buFont typeface="Roboto"/>
              <a:buNone/>
              <a:defRPr b="1" i="0" sz="1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2" name="Google Shape;92;p20"/>
          <p:cNvSpPr txBox="1"/>
          <p:nvPr>
            <p:ph idx="14" type="body"/>
          </p:nvPr>
        </p:nvSpPr>
        <p:spPr>
          <a:xfrm>
            <a:off x="4762374" y="3752476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F6CF"/>
              </a:buClr>
              <a:buSzPts val="1000"/>
              <a:buFont typeface="Roboto"/>
              <a:buNone/>
              <a:defRPr b="0" i="0" sz="1300" u="none" cap="none" strike="noStrike">
                <a:solidFill>
                  <a:srgbClr val="FFF6C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3" name="Google Shape;93;p20"/>
          <p:cNvSpPr txBox="1"/>
          <p:nvPr>
            <p:ph idx="15" type="body"/>
          </p:nvPr>
        </p:nvSpPr>
        <p:spPr>
          <a:xfrm>
            <a:off x="4762374" y="4014734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800"/>
              <a:buFont typeface="Roboto"/>
              <a:buNone/>
              <a:defRPr b="1" i="0" sz="1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6" type="body"/>
          </p:nvPr>
        </p:nvSpPr>
        <p:spPr>
          <a:xfrm>
            <a:off x="6997885" y="3748750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F6CF"/>
              </a:buClr>
              <a:buSzPts val="1000"/>
              <a:buFont typeface="Roboto"/>
              <a:buNone/>
              <a:defRPr b="0" i="0" sz="1300" u="none" cap="none" strike="noStrike">
                <a:solidFill>
                  <a:srgbClr val="FFF6C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17" type="body"/>
          </p:nvPr>
        </p:nvSpPr>
        <p:spPr>
          <a:xfrm>
            <a:off x="6997885" y="4011008"/>
            <a:ext cx="17346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800"/>
              <a:buFont typeface="Roboto"/>
              <a:buNone/>
              <a:defRPr b="1" i="0" sz="1100" u="none" cap="none" strike="noStrike">
                <a:solidFill>
                  <a:srgbClr val="FF5F4A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rofile">
  <p:cSld name="Profile">
    <p:bg>
      <p:bgPr>
        <a:solidFill>
          <a:srgbClr val="FEFDEB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0" y="5057366"/>
            <a:ext cx="9144000" cy="6576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8" name="Google Shape;98;p21"/>
          <p:cNvSpPr txBox="1"/>
          <p:nvPr>
            <p:ph idx="1" type="body"/>
          </p:nvPr>
        </p:nvSpPr>
        <p:spPr>
          <a:xfrm>
            <a:off x="4669755" y="651149"/>
            <a:ext cx="4292700" cy="41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bre Baskerville"/>
              <a:buNone/>
              <a:defRPr b="0" i="0" sz="13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228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99" name="Google Shape;99;p21"/>
          <p:cNvSpPr txBox="1"/>
          <p:nvPr>
            <p:ph idx="2" type="body"/>
          </p:nvPr>
        </p:nvSpPr>
        <p:spPr>
          <a:xfrm>
            <a:off x="4680585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0" name="Google Shape;100;p21"/>
          <p:cNvSpPr txBox="1"/>
          <p:nvPr>
            <p:ph idx="3" type="body"/>
          </p:nvPr>
        </p:nvSpPr>
        <p:spPr>
          <a:xfrm>
            <a:off x="4680585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4" type="body"/>
          </p:nvPr>
        </p:nvSpPr>
        <p:spPr>
          <a:xfrm>
            <a:off x="6627573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2" name="Google Shape;102;p21"/>
          <p:cNvSpPr txBox="1"/>
          <p:nvPr>
            <p:ph idx="5" type="body"/>
          </p:nvPr>
        </p:nvSpPr>
        <p:spPr>
          <a:xfrm>
            <a:off x="5336381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3" name="Google Shape;103;p21"/>
          <p:cNvSpPr txBox="1"/>
          <p:nvPr>
            <p:ph idx="6" type="body"/>
          </p:nvPr>
        </p:nvSpPr>
        <p:spPr>
          <a:xfrm>
            <a:off x="5336381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389833"/>
            <a:ext cx="8520600" cy="9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rofile Page 2">
  <p:cSld name="Profile Page 2">
    <p:bg>
      <p:bgPr>
        <a:solidFill>
          <a:srgbClr val="FEFDEB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2"/>
          <p:cNvSpPr/>
          <p:nvPr/>
        </p:nvSpPr>
        <p:spPr>
          <a:xfrm>
            <a:off x="0" y="5057366"/>
            <a:ext cx="9144000" cy="6576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6" name="Google Shape;106;p22"/>
          <p:cNvSpPr txBox="1"/>
          <p:nvPr>
            <p:ph idx="1" type="body"/>
          </p:nvPr>
        </p:nvSpPr>
        <p:spPr>
          <a:xfrm>
            <a:off x="279129" y="651149"/>
            <a:ext cx="8627700" cy="43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ibre Baskerville"/>
              <a:buNone/>
              <a:defRPr b="0" i="0" sz="13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7" name="Google Shape;107;p22"/>
          <p:cNvSpPr/>
          <p:nvPr>
            <p:ph idx="2" type="pic"/>
          </p:nvPr>
        </p:nvSpPr>
        <p:spPr>
          <a:xfrm>
            <a:off x="4873359" y="2037169"/>
            <a:ext cx="4270500" cy="3008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8" name="Google Shape;108;p22"/>
          <p:cNvSpPr txBox="1"/>
          <p:nvPr>
            <p:ph idx="3" type="body"/>
          </p:nvPr>
        </p:nvSpPr>
        <p:spPr>
          <a:xfrm>
            <a:off x="779373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9" name="Google Shape;109;p22"/>
          <p:cNvSpPr txBox="1"/>
          <p:nvPr>
            <p:ph idx="4" type="body"/>
          </p:nvPr>
        </p:nvSpPr>
        <p:spPr>
          <a:xfrm>
            <a:off x="779373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0" name="Google Shape;110;p22"/>
          <p:cNvSpPr txBox="1"/>
          <p:nvPr>
            <p:ph idx="5" type="body"/>
          </p:nvPr>
        </p:nvSpPr>
        <p:spPr>
          <a:xfrm>
            <a:off x="4497249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1" name="Google Shape;111;p22"/>
          <p:cNvSpPr txBox="1"/>
          <p:nvPr>
            <p:ph idx="6" type="body"/>
          </p:nvPr>
        </p:nvSpPr>
        <p:spPr>
          <a:xfrm>
            <a:off x="1761224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2" name="Google Shape;112;p22"/>
          <p:cNvSpPr txBox="1"/>
          <p:nvPr>
            <p:ph idx="7" type="body"/>
          </p:nvPr>
        </p:nvSpPr>
        <p:spPr>
          <a:xfrm>
            <a:off x="1761224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3" name="Google Shape;113;p22"/>
          <p:cNvSpPr txBox="1"/>
          <p:nvPr>
            <p:ph idx="8" type="body"/>
          </p:nvPr>
        </p:nvSpPr>
        <p:spPr>
          <a:xfrm>
            <a:off x="6169451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/4 Grey statement">
  <p:cSld name="1/4 Grey statement">
    <p:bg>
      <p:bgPr>
        <a:solidFill>
          <a:srgbClr val="FEFDEB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3"/>
          <p:cNvSpPr/>
          <p:nvPr/>
        </p:nvSpPr>
        <p:spPr>
          <a:xfrm>
            <a:off x="0" y="0"/>
            <a:ext cx="28308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231494" y="260449"/>
            <a:ext cx="2381100" cy="52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1900" u="none" cap="none" strike="noStrike">
                <a:solidFill>
                  <a:srgbClr val="66CC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3207841" y="551176"/>
            <a:ext cx="5473200" cy="47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xt">
  <p:cSld name="Context">
    <p:bg>
      <p:bgPr>
        <a:solidFill>
          <a:srgbClr val="FEFDEB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/>
          <p:nvPr/>
        </p:nvSpPr>
        <p:spPr>
          <a:xfrm>
            <a:off x="3045023" y="5057366"/>
            <a:ext cx="6099000" cy="6576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0" name="Google Shape;120;p24"/>
          <p:cNvSpPr/>
          <p:nvPr>
            <p:ph idx="2" type="pic"/>
          </p:nvPr>
        </p:nvSpPr>
        <p:spPr>
          <a:xfrm>
            <a:off x="0" y="-1"/>
            <a:ext cx="3045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>
            <a:off x="3348633" y="1348755"/>
            <a:ext cx="5418000" cy="4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rgbClr val="414252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3" type="body"/>
          </p:nvPr>
        </p:nvSpPr>
        <p:spPr>
          <a:xfrm>
            <a:off x="3348427" y="1813846"/>
            <a:ext cx="5418300" cy="2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1300" u="none" cap="none" strike="noStrike">
                <a:solidFill>
                  <a:srgbClr val="41CDE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4" type="body"/>
          </p:nvPr>
        </p:nvSpPr>
        <p:spPr>
          <a:xfrm>
            <a:off x="3348633" y="2148793"/>
            <a:ext cx="54180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5" type="body"/>
          </p:nvPr>
        </p:nvSpPr>
        <p:spPr>
          <a:xfrm>
            <a:off x="3471416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5" name="Google Shape;125;p24"/>
          <p:cNvSpPr txBox="1"/>
          <p:nvPr>
            <p:ph idx="6" type="body"/>
          </p:nvPr>
        </p:nvSpPr>
        <p:spPr>
          <a:xfrm>
            <a:off x="3471416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6" name="Google Shape;126;p24"/>
          <p:cNvSpPr txBox="1"/>
          <p:nvPr>
            <p:ph idx="7" type="body"/>
          </p:nvPr>
        </p:nvSpPr>
        <p:spPr>
          <a:xfrm>
            <a:off x="6321683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900" u="none" cap="none" strike="noStrike">
                <a:solidFill>
                  <a:srgbClr val="A5A5A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7" name="Google Shape;127;p24"/>
          <p:cNvSpPr txBox="1"/>
          <p:nvPr>
            <p:ph idx="8" type="body"/>
          </p:nvPr>
        </p:nvSpPr>
        <p:spPr>
          <a:xfrm>
            <a:off x="4453267" y="5130850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8" name="Google Shape;128;p24"/>
          <p:cNvSpPr txBox="1"/>
          <p:nvPr>
            <p:ph idx="9" type="body"/>
          </p:nvPr>
        </p:nvSpPr>
        <p:spPr>
          <a:xfrm>
            <a:off x="4453267" y="5394798"/>
            <a:ext cx="803700" cy="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100" u="none" cap="none" strike="noStrike">
                <a:solidFill>
                  <a:srgbClr val="3BC4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 photo vertical">
  <p:cSld name="Ag photo vertical">
    <p:bg>
      <p:bgPr>
        <a:solidFill>
          <a:srgbClr val="FEFDEB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/>
          <p:nvPr/>
        </p:nvSpPr>
        <p:spPr>
          <a:xfrm>
            <a:off x="0" y="0"/>
            <a:ext cx="2969100" cy="5715000"/>
          </a:xfrm>
          <a:prstGeom prst="rect">
            <a:avLst/>
          </a:prstGeom>
          <a:solidFill>
            <a:srgbClr val="9ABD96">
              <a:alpha val="79610"/>
            </a:srgbClr>
          </a:solidFill>
          <a:ln>
            <a:noFill/>
          </a:ln>
          <a:effectLst>
            <a:outerShdw blurRad="38100" rotWithShape="0" dir="5400000" dist="25400">
              <a:srgbClr val="000000">
                <a:alpha val="49800"/>
              </a:srgbClr>
            </a:outerShdw>
          </a:effectLst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" name="Google Shape;131;p25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type="title"/>
          </p:nvPr>
        </p:nvSpPr>
        <p:spPr>
          <a:xfrm>
            <a:off x="189745" y="260449"/>
            <a:ext cx="26676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189745" y="2055772"/>
            <a:ext cx="2652000" cy="32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3" type="body"/>
          </p:nvPr>
        </p:nvSpPr>
        <p:spPr>
          <a:xfrm>
            <a:off x="3489275" y="3747992"/>
            <a:ext cx="5341200" cy="15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 photo horizontal">
  <p:cSld name="Ag photo horizontal">
    <p:bg>
      <p:bgPr>
        <a:solidFill>
          <a:srgbClr val="FEFDEB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/>
          <p:nvPr/>
        </p:nvSpPr>
        <p:spPr>
          <a:xfrm>
            <a:off x="0" y="4286250"/>
            <a:ext cx="9144000" cy="1428900"/>
          </a:xfrm>
          <a:prstGeom prst="rect">
            <a:avLst/>
          </a:prstGeom>
          <a:solidFill>
            <a:srgbClr val="9ABD96">
              <a:alpha val="80000"/>
            </a:srgbClr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7" name="Google Shape;137;p26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8" name="Google Shape;138;p26"/>
          <p:cNvSpPr/>
          <p:nvPr>
            <p:ph idx="3" type="pic"/>
          </p:nvPr>
        </p:nvSpPr>
        <p:spPr>
          <a:xfrm>
            <a:off x="267891" y="4539258"/>
            <a:ext cx="1250100" cy="10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9" name="Google Shape;139;p26"/>
          <p:cNvSpPr txBox="1"/>
          <p:nvPr>
            <p:ph idx="1" type="body"/>
          </p:nvPr>
        </p:nvSpPr>
        <p:spPr>
          <a:xfrm>
            <a:off x="1953369" y="4539258"/>
            <a:ext cx="7099200" cy="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WASH photo vertical">
  <p:cSld name="WASH photo vertical">
    <p:bg>
      <p:bgPr>
        <a:solidFill>
          <a:srgbClr val="FEFDEB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/>
          <p:nvPr/>
        </p:nvSpPr>
        <p:spPr>
          <a:xfrm>
            <a:off x="0" y="0"/>
            <a:ext cx="2969100" cy="5715000"/>
          </a:xfrm>
          <a:prstGeom prst="rect">
            <a:avLst/>
          </a:prstGeom>
          <a:solidFill>
            <a:srgbClr val="66CCFF">
              <a:alpha val="79610"/>
            </a:srgbClr>
          </a:solidFill>
          <a:ln>
            <a:noFill/>
          </a:ln>
          <a:effectLst>
            <a:outerShdw blurRad="38100" rotWithShape="0" dir="5400000" dist="25400">
              <a:srgbClr val="000000">
                <a:alpha val="49800"/>
              </a:srgbClr>
            </a:outerShdw>
          </a:effectLst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" name="Google Shape;142;p27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type="title"/>
          </p:nvPr>
        </p:nvSpPr>
        <p:spPr>
          <a:xfrm>
            <a:off x="189745" y="260449"/>
            <a:ext cx="26676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1" type="body"/>
          </p:nvPr>
        </p:nvSpPr>
        <p:spPr>
          <a:xfrm>
            <a:off x="189745" y="2055772"/>
            <a:ext cx="2652000" cy="32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3489275" y="3747992"/>
            <a:ext cx="5341200" cy="15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inance photo vertical">
  <p:cSld name="Finance photo vertical">
    <p:bg>
      <p:bgPr>
        <a:solidFill>
          <a:srgbClr val="FEFDEB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/>
          <p:nvPr/>
        </p:nvSpPr>
        <p:spPr>
          <a:xfrm>
            <a:off x="0" y="0"/>
            <a:ext cx="2969100" cy="5715000"/>
          </a:xfrm>
          <a:prstGeom prst="rect">
            <a:avLst/>
          </a:prstGeom>
          <a:solidFill>
            <a:srgbClr val="FF5F4A">
              <a:alpha val="79610"/>
            </a:srgbClr>
          </a:solidFill>
          <a:ln>
            <a:noFill/>
          </a:ln>
          <a:effectLst>
            <a:outerShdw blurRad="38100" rotWithShape="0" dir="5400000" dist="25400">
              <a:srgbClr val="000000">
                <a:alpha val="49800"/>
              </a:srgbClr>
            </a:outerShdw>
          </a:effectLst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8" name="Google Shape;148;p28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type="title"/>
          </p:nvPr>
        </p:nvSpPr>
        <p:spPr>
          <a:xfrm>
            <a:off x="189745" y="260449"/>
            <a:ext cx="26676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189745" y="2055772"/>
            <a:ext cx="2652000" cy="32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idx="3" type="body"/>
          </p:nvPr>
        </p:nvSpPr>
        <p:spPr>
          <a:xfrm>
            <a:off x="3489275" y="3747992"/>
            <a:ext cx="5341200" cy="15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inance photo horizontal">
  <p:cSld name="Finance photo horizontal">
    <p:bg>
      <p:bgPr>
        <a:solidFill>
          <a:srgbClr val="FEFDEB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9"/>
          <p:cNvSpPr/>
          <p:nvPr/>
        </p:nvSpPr>
        <p:spPr>
          <a:xfrm>
            <a:off x="0" y="4286250"/>
            <a:ext cx="9144000" cy="1428900"/>
          </a:xfrm>
          <a:prstGeom prst="rect">
            <a:avLst/>
          </a:prstGeom>
          <a:solidFill>
            <a:srgbClr val="FF5F4A">
              <a:alpha val="80000"/>
            </a:srgbClr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4" name="Google Shape;154;p29"/>
          <p:cNvSpPr/>
          <p:nvPr>
            <p:ph idx="2" type="pic"/>
          </p:nvPr>
        </p:nvSpPr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55" name="Google Shape;155;p29"/>
          <p:cNvSpPr/>
          <p:nvPr>
            <p:ph idx="3" type="pic"/>
          </p:nvPr>
        </p:nvSpPr>
        <p:spPr>
          <a:xfrm>
            <a:off x="267891" y="4539258"/>
            <a:ext cx="1250100" cy="10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56" name="Google Shape;156;p29"/>
          <p:cNvSpPr txBox="1"/>
          <p:nvPr>
            <p:ph idx="1" type="body"/>
          </p:nvPr>
        </p:nvSpPr>
        <p:spPr>
          <a:xfrm>
            <a:off x="1953369" y="4539258"/>
            <a:ext cx="7099200" cy="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13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WASH statement">
  <p:cSld name="WASH statement">
    <p:bg>
      <p:bgPr>
        <a:solidFill>
          <a:srgbClr val="FEFDEB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/>
          <p:nvPr/>
        </p:nvSpPr>
        <p:spPr>
          <a:xfrm>
            <a:off x="0" y="0"/>
            <a:ext cx="28308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59" name="Google Shape;159;p30"/>
          <p:cNvPicPr preferRelativeResize="0"/>
          <p:nvPr/>
        </p:nvPicPr>
        <p:blipFill rotWithShape="1">
          <a:blip r:embed="rId2">
            <a:alphaModFix/>
          </a:blip>
          <a:srcRect b="40964" l="12032" r="68771" t="44218"/>
          <a:stretch/>
        </p:blipFill>
        <p:spPr>
          <a:xfrm>
            <a:off x="270123" y="352537"/>
            <a:ext cx="1908722" cy="1633388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0"/>
          <p:cNvSpPr txBox="1"/>
          <p:nvPr>
            <p:ph idx="1" type="body"/>
          </p:nvPr>
        </p:nvSpPr>
        <p:spPr>
          <a:xfrm>
            <a:off x="-308" y="3678986"/>
            <a:ext cx="2830800" cy="5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41CDEC"/>
              </a:buClr>
              <a:buSzPts val="1200"/>
              <a:buFont typeface="Roboto"/>
              <a:buNone/>
              <a:defRPr b="0" i="0" sz="1600" u="none" cap="none" strike="noStrike">
                <a:solidFill>
                  <a:srgbClr val="41CDE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61" name="Google Shape;161;p30"/>
          <p:cNvSpPr txBox="1"/>
          <p:nvPr>
            <p:ph idx="2" type="body"/>
          </p:nvPr>
        </p:nvSpPr>
        <p:spPr>
          <a:xfrm>
            <a:off x="-308" y="4244921"/>
            <a:ext cx="2830800" cy="8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2200"/>
              <a:buFont typeface="Roboto Slab"/>
              <a:buNone/>
              <a:defRPr b="1" i="0" sz="2900" u="none" cap="none" strike="noStrike">
                <a:solidFill>
                  <a:srgbClr val="FF5F4A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62" name="Google Shape;162;p30"/>
          <p:cNvSpPr txBox="1"/>
          <p:nvPr>
            <p:ph idx="3" type="body"/>
          </p:nvPr>
        </p:nvSpPr>
        <p:spPr>
          <a:xfrm>
            <a:off x="3075161" y="481831"/>
            <a:ext cx="58209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41CDEC"/>
              </a:buClr>
              <a:buSzPts val="2200"/>
              <a:buFont typeface="Roboto Slab"/>
              <a:buNone/>
              <a:defRPr b="1" i="0" sz="2900" u="none" cap="none" strike="noStrike">
                <a:solidFill>
                  <a:srgbClr val="41CDEC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63" name="Google Shape;163;p30"/>
          <p:cNvSpPr txBox="1"/>
          <p:nvPr>
            <p:ph idx="4" type="body"/>
          </p:nvPr>
        </p:nvSpPr>
        <p:spPr>
          <a:xfrm>
            <a:off x="3075161" y="1694780"/>
            <a:ext cx="5820900" cy="35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inance statement">
  <p:cSld name="Finance statement">
    <p:bg>
      <p:bgPr>
        <a:solidFill>
          <a:srgbClr val="FEFDEB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1"/>
          <p:cNvSpPr/>
          <p:nvPr/>
        </p:nvSpPr>
        <p:spPr>
          <a:xfrm>
            <a:off x="0" y="0"/>
            <a:ext cx="28308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30350" lIns="60700" spcFirstLastPara="1" rIns="60700" wrap="square" tIns="30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66" name="Google Shape;166;p31"/>
          <p:cNvPicPr preferRelativeResize="0"/>
          <p:nvPr/>
        </p:nvPicPr>
        <p:blipFill rotWithShape="1">
          <a:blip r:embed="rId2">
            <a:alphaModFix/>
          </a:blip>
          <a:srcRect b="27215" l="12032" r="68771" t="60245"/>
          <a:stretch/>
        </p:blipFill>
        <p:spPr>
          <a:xfrm>
            <a:off x="270123" y="428811"/>
            <a:ext cx="1908720" cy="138224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1"/>
          <p:cNvSpPr txBox="1"/>
          <p:nvPr>
            <p:ph idx="1" type="body"/>
          </p:nvPr>
        </p:nvSpPr>
        <p:spPr>
          <a:xfrm>
            <a:off x="-308" y="3678986"/>
            <a:ext cx="2830800" cy="5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41CDEC"/>
              </a:buClr>
              <a:buSzPts val="1200"/>
              <a:buFont typeface="Roboto"/>
              <a:buNone/>
              <a:defRPr b="0" i="0" sz="1600" u="none" cap="none" strike="noStrike">
                <a:solidFill>
                  <a:srgbClr val="41CDE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68" name="Google Shape;168;p31"/>
          <p:cNvSpPr txBox="1"/>
          <p:nvPr>
            <p:ph idx="2" type="body"/>
          </p:nvPr>
        </p:nvSpPr>
        <p:spPr>
          <a:xfrm>
            <a:off x="-308" y="4244921"/>
            <a:ext cx="2830800" cy="8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ctr">
              <a:spcBef>
                <a:spcPts val="0"/>
              </a:spcBef>
              <a:spcAft>
                <a:spcPts val="0"/>
              </a:spcAft>
              <a:buClr>
                <a:srgbClr val="FF5F4A"/>
              </a:buClr>
              <a:buSzPts val="2200"/>
              <a:buFont typeface="Roboto Slab"/>
              <a:buNone/>
              <a:defRPr b="1" i="0" sz="2900" u="none" cap="none" strike="noStrike">
                <a:solidFill>
                  <a:srgbClr val="FF5F4A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69" name="Google Shape;169;p31"/>
          <p:cNvSpPr txBox="1"/>
          <p:nvPr>
            <p:ph idx="3" type="body"/>
          </p:nvPr>
        </p:nvSpPr>
        <p:spPr>
          <a:xfrm>
            <a:off x="3075161" y="481831"/>
            <a:ext cx="58209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FF5F49"/>
              </a:buClr>
              <a:buSzPts val="2200"/>
              <a:buFont typeface="Roboto Slab"/>
              <a:buNone/>
              <a:defRPr b="1" i="0" sz="2900" u="none" cap="none" strike="noStrike">
                <a:solidFill>
                  <a:srgbClr val="FF5F49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70" name="Google Shape;170;p31"/>
          <p:cNvSpPr txBox="1"/>
          <p:nvPr>
            <p:ph idx="4" type="body"/>
          </p:nvPr>
        </p:nvSpPr>
        <p:spPr>
          <a:xfrm>
            <a:off x="3075161" y="1694780"/>
            <a:ext cx="5820900" cy="35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280528"/>
            <a:ext cx="3999900" cy="379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280528"/>
            <a:ext cx="3999900" cy="379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617333"/>
            <a:ext cx="2808000" cy="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544000"/>
            <a:ext cx="2808000" cy="3532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500167"/>
            <a:ext cx="6367800" cy="4545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39"/>
            <a:ext cx="4572000" cy="5715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370194"/>
            <a:ext cx="4045200" cy="1647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3114528"/>
            <a:ext cx="4045200" cy="137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804528"/>
            <a:ext cx="3837000" cy="410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700639"/>
            <a:ext cx="5998800" cy="67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3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9.xml"/><Relationship Id="rId6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8345910" y="352537"/>
            <a:ext cx="426300" cy="13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25" lIns="33725" spcFirstLastPara="1" rIns="33725" wrap="square" tIns="337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r>
              <a:rPr b="1" i="0" lang="en" sz="700" u="none" cap="none" strike="noStrike">
                <a:solidFill>
                  <a:srgbClr val="FF5F49"/>
                </a:solidFill>
                <a:latin typeface="Roboto"/>
                <a:ea typeface="Roboto"/>
                <a:cs typeface="Roboto"/>
                <a:sym typeface="Roboto"/>
              </a:rPr>
              <a:t>/</a:t>
            </a:r>
            <a:r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fld id="{00000000-1234-1234-1234-123412341234}" type="slidenum">
              <a:rPr b="1" i="0" lang="en" sz="7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b="0" i="0" sz="700" u="none" cap="none" strike="noStrike">
              <a:solidFill>
                <a:srgbClr val="7F7F7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2" name="Google Shape;52;p13"/>
          <p:cNvPicPr preferRelativeResize="0"/>
          <p:nvPr/>
        </p:nvPicPr>
        <p:blipFill rotWithShape="1">
          <a:blip r:embed="rId1">
            <a:alphaModFix amt="40000"/>
          </a:blip>
          <a:srcRect b="0" l="0" r="0" t="0"/>
          <a:stretch/>
        </p:blipFill>
        <p:spPr>
          <a:xfrm>
            <a:off x="8190756" y="303237"/>
            <a:ext cx="281846" cy="14883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/>
          <p:nvPr>
            <p:ph type="title"/>
          </p:nvPr>
        </p:nvSpPr>
        <p:spPr>
          <a:xfrm>
            <a:off x="457646" y="228823"/>
            <a:ext cx="8228700" cy="95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700" lIns="60700" spcFirstLastPara="1" rIns="60700" wrap="square" tIns="60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1" i="0" sz="2900" u="none" cap="none" strike="noStrike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53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" type="body"/>
          </p:nvPr>
        </p:nvSpPr>
        <p:spPr>
          <a:xfrm>
            <a:off x="457646" y="1333872"/>
            <a:ext cx="8228700" cy="37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700" lIns="60700" spcFirstLastPara="1" rIns="60700" wrap="square" tIns="60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900"/>
              <a:buNone/>
              <a:defRPr b="0" i="0" sz="2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spcBef>
                <a:spcPts val="2800"/>
              </a:spcBef>
              <a:spcAft>
                <a:spcPts val="0"/>
              </a:spcAft>
              <a:buSzPts val="1800"/>
              <a:buFont typeface="Roboto"/>
              <a:buChar char="•"/>
              <a:defRPr b="0" i="0" sz="2400" u="none" cap="none" strike="noStrike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2.jpg"/><Relationship Id="rId5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4000" y="0"/>
            <a:ext cx="6350000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4286231" cy="57149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7" name="Google Shape;177;p32"/>
          <p:cNvGrpSpPr/>
          <p:nvPr/>
        </p:nvGrpSpPr>
        <p:grpSpPr>
          <a:xfrm>
            <a:off x="4338050" y="110950"/>
            <a:ext cx="4731150" cy="5185175"/>
            <a:chOff x="4338050" y="-727250"/>
            <a:chExt cx="4731150" cy="5185175"/>
          </a:xfrm>
        </p:grpSpPr>
        <p:pic>
          <p:nvPicPr>
            <p:cNvPr id="178" name="Google Shape;178;p3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854163" y="-636337"/>
              <a:ext cx="974724" cy="5159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p32"/>
            <p:cNvSpPr txBox="1"/>
            <p:nvPr/>
          </p:nvSpPr>
          <p:spPr>
            <a:xfrm>
              <a:off x="4338050" y="-727250"/>
              <a:ext cx="3516000" cy="168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rgbClr val="414253"/>
                  </a:solidFill>
                  <a:latin typeface="Alfa Slab One"/>
                  <a:ea typeface="Alfa Slab One"/>
                  <a:cs typeface="Alfa Slab One"/>
                  <a:sym typeface="Alfa Slab One"/>
                </a:rPr>
                <a:t>Innovation </a:t>
              </a:r>
              <a:endParaRPr sz="3000">
                <a:solidFill>
                  <a:srgbClr val="414253"/>
                </a:solidFill>
                <a:latin typeface="Alfa Slab One"/>
                <a:ea typeface="Alfa Slab One"/>
                <a:cs typeface="Alfa Slab One"/>
                <a:sym typeface="Alfa Slab One"/>
              </a:endParaRPr>
            </a:p>
            <a:p>
              <a:pPr indent="0" lvl="0" marL="0" marR="0" rtl="0" algn="l">
                <a:lnSpc>
                  <a:spcPct val="10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14253"/>
                  </a:solidFill>
                  <a:latin typeface="Alfa Slab One"/>
                  <a:ea typeface="Alfa Slab One"/>
                  <a:cs typeface="Alfa Slab One"/>
                  <a:sym typeface="Alfa Slab One"/>
                </a:rPr>
                <a:t>through</a:t>
              </a:r>
              <a:r>
                <a:rPr lang="en" sz="3000">
                  <a:solidFill>
                    <a:srgbClr val="414253"/>
                  </a:solidFill>
                  <a:latin typeface="Alfa Slab One"/>
                  <a:ea typeface="Alfa Slab One"/>
                  <a:cs typeface="Alfa Slab One"/>
                  <a:sym typeface="Alfa Slab One"/>
                </a:rPr>
                <a:t> </a:t>
              </a:r>
              <a:endParaRPr sz="3000">
                <a:solidFill>
                  <a:srgbClr val="414253"/>
                </a:solidFill>
                <a:latin typeface="Alfa Slab One"/>
                <a:ea typeface="Alfa Slab One"/>
                <a:cs typeface="Alfa Slab One"/>
                <a:sym typeface="Alfa Slab One"/>
              </a:endParaRPr>
            </a:p>
            <a:p>
              <a:pPr indent="0" lvl="0" marL="0" marR="0" rtl="0" algn="l">
                <a:lnSpc>
                  <a:spcPct val="10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rgbClr val="414253"/>
                  </a:solidFill>
                  <a:latin typeface="Alfa Slab One"/>
                  <a:ea typeface="Alfa Slab One"/>
                  <a:cs typeface="Alfa Slab One"/>
                  <a:sym typeface="Alfa Slab One"/>
                </a:rPr>
                <a:t>Structured Market Mentorship</a:t>
              </a:r>
              <a:endParaRPr sz="3000"/>
            </a:p>
          </p:txBody>
        </p:sp>
        <p:sp>
          <p:nvSpPr>
            <p:cNvPr id="180" name="Google Shape;180;p32"/>
            <p:cNvSpPr txBox="1"/>
            <p:nvPr/>
          </p:nvSpPr>
          <p:spPr>
            <a:xfrm>
              <a:off x="5718200" y="3554625"/>
              <a:ext cx="3191400" cy="90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8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The Evolving Role of NGOs in Establishing Pathways for Agricultural Innovation Scaling</a:t>
              </a:r>
              <a:endParaRPr b="1" sz="1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181" name="Google Shape;181;p32"/>
            <p:cNvSpPr txBox="1"/>
            <p:nvPr/>
          </p:nvSpPr>
          <p:spPr>
            <a:xfrm>
              <a:off x="7778600" y="363550"/>
              <a:ext cx="1290600" cy="90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Gembloux, Belgium</a:t>
              </a:r>
              <a:endParaRPr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CDAIS International Forum</a:t>
              </a:r>
              <a:endParaRPr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Session 1: </a:t>
              </a:r>
              <a:endParaRPr b="1" sz="9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Why innovation and capacities to innovate?</a:t>
              </a:r>
              <a:endParaRPr b="1" sz="9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13 May 2019</a:t>
              </a:r>
              <a:endParaRPr b="1" sz="1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3"/>
          <p:cNvSpPr/>
          <p:nvPr/>
        </p:nvSpPr>
        <p:spPr>
          <a:xfrm>
            <a:off x="0" y="0"/>
            <a:ext cx="32574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87" name="Google Shape;187;p33"/>
          <p:cNvGrpSpPr/>
          <p:nvPr/>
        </p:nvGrpSpPr>
        <p:grpSpPr>
          <a:xfrm>
            <a:off x="3183950" y="-76200"/>
            <a:ext cx="5869501" cy="5638800"/>
            <a:chOff x="3031550" y="0"/>
            <a:chExt cx="5869501" cy="5638800"/>
          </a:xfrm>
        </p:grpSpPr>
        <p:pic>
          <p:nvPicPr>
            <p:cNvPr id="188" name="Google Shape;188;p3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91820" y="0"/>
              <a:ext cx="4109231" cy="5638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9" name="Google Shape;189;p33"/>
            <p:cNvSpPr txBox="1"/>
            <p:nvPr/>
          </p:nvSpPr>
          <p:spPr>
            <a:xfrm>
              <a:off x="3105075" y="833275"/>
              <a:ext cx="2442900" cy="101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i="1" sz="7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0" name="Google Shape;190;p33"/>
            <p:cNvSpPr/>
            <p:nvPr/>
          </p:nvSpPr>
          <p:spPr>
            <a:xfrm>
              <a:off x="3294350" y="2737925"/>
              <a:ext cx="2133000" cy="934200"/>
            </a:xfrm>
            <a:prstGeom prst="wedgeRectCallout">
              <a:avLst>
                <a:gd fmla="val 94396" name="adj1"/>
                <a:gd fmla="val 20940" name="adj2"/>
              </a:avLst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rPr>
                <a:t>‘Missing Middle’ in service provision</a:t>
              </a:r>
              <a:endParaRPr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Cost of machinery and lack of credit requires fee-for-service model</a:t>
              </a:r>
              <a:endParaRPr b="1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999999"/>
                  </a:solidFill>
                  <a:latin typeface="Roboto Light"/>
                  <a:ea typeface="Roboto Light"/>
                  <a:cs typeface="Roboto Light"/>
                  <a:sym typeface="Roboto Light"/>
                </a:rPr>
                <a:t>(CIMMYT &amp; iDE 2011)</a:t>
              </a:r>
              <a:endParaRPr i="1" sz="7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grpSp>
          <p:nvGrpSpPr>
            <p:cNvPr id="191" name="Google Shape;191;p33"/>
            <p:cNvGrpSpPr/>
            <p:nvPr/>
          </p:nvGrpSpPr>
          <p:grpSpPr>
            <a:xfrm>
              <a:off x="3269089" y="725239"/>
              <a:ext cx="2993247" cy="609180"/>
              <a:chOff x="3345289" y="420439"/>
              <a:chExt cx="2993247" cy="609180"/>
            </a:xfrm>
          </p:grpSpPr>
          <p:cxnSp>
            <p:nvCxnSpPr>
              <p:cNvPr id="192" name="Google Shape;192;p33"/>
              <p:cNvCxnSpPr>
                <a:stCxn id="193" idx="3"/>
              </p:cNvCxnSpPr>
              <p:nvPr/>
            </p:nvCxnSpPr>
            <p:spPr>
              <a:xfrm>
                <a:off x="5474836" y="692247"/>
                <a:ext cx="863700" cy="123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grpSp>
            <p:nvGrpSpPr>
              <p:cNvPr id="194" name="Google Shape;194;p33"/>
              <p:cNvGrpSpPr/>
              <p:nvPr/>
            </p:nvGrpSpPr>
            <p:grpSpPr>
              <a:xfrm>
                <a:off x="3345289" y="420439"/>
                <a:ext cx="2133054" cy="609180"/>
                <a:chOff x="557125" y="1479770"/>
                <a:chExt cx="1642200" cy="678753"/>
              </a:xfrm>
            </p:grpSpPr>
            <p:cxnSp>
              <p:nvCxnSpPr>
                <p:cNvPr id="195" name="Google Shape;195;p33"/>
                <p:cNvCxnSpPr/>
                <p:nvPr/>
              </p:nvCxnSpPr>
              <p:spPr>
                <a:xfrm>
                  <a:off x="2196625" y="1576522"/>
                  <a:ext cx="2700" cy="5820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EA9999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  <p:sp>
              <p:nvSpPr>
                <p:cNvPr id="193" name="Google Shape;193;p33"/>
                <p:cNvSpPr txBox="1"/>
                <p:nvPr/>
              </p:nvSpPr>
              <p:spPr>
                <a:xfrm>
                  <a:off x="557125" y="1479770"/>
                  <a:ext cx="1639500" cy="605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lang="en" sz="1100">
                      <a:solidFill>
                        <a:srgbClr val="EA9999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Growing energy, </a:t>
                  </a:r>
                  <a:endParaRPr b="1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lang="en" sz="1100">
                      <a:solidFill>
                        <a:srgbClr val="EA9999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fuel and labor costs</a:t>
                  </a:r>
                  <a:endParaRPr b="1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rgbClr val="666666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500% increase in last 15 years </a:t>
                  </a:r>
                  <a:r>
                    <a:rPr i="1" lang="en" sz="700">
                      <a:solidFill>
                        <a:srgbClr val="999999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(BBS 2003)</a:t>
                  </a:r>
                  <a:endParaRPr/>
                </a:p>
              </p:txBody>
            </p:sp>
          </p:grpSp>
        </p:grpSp>
        <p:grpSp>
          <p:nvGrpSpPr>
            <p:cNvPr id="196" name="Google Shape;196;p33"/>
            <p:cNvGrpSpPr/>
            <p:nvPr/>
          </p:nvGrpSpPr>
          <p:grpSpPr>
            <a:xfrm>
              <a:off x="3031550" y="1326778"/>
              <a:ext cx="2564400" cy="690547"/>
              <a:chOff x="288350" y="1707778"/>
              <a:chExt cx="2564400" cy="690547"/>
            </a:xfrm>
          </p:grpSpPr>
          <p:sp>
            <p:nvSpPr>
              <p:cNvPr id="197" name="Google Shape;197;p33"/>
              <p:cNvSpPr txBox="1"/>
              <p:nvPr/>
            </p:nvSpPr>
            <p:spPr>
              <a:xfrm>
                <a:off x="288350" y="1707778"/>
                <a:ext cx="2129400" cy="656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rPr>
                  <a:t>Limited knowledge &amp; access to innovative technologies</a:t>
                </a:r>
                <a:endParaRPr b="1" sz="1100">
                  <a:solidFill>
                    <a:srgbClr val="EA9999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666666"/>
                    </a:solidFill>
                    <a:latin typeface="Roboto Light"/>
                    <a:ea typeface="Roboto Light"/>
                    <a:cs typeface="Roboto Light"/>
                    <a:sym typeface="Roboto Light"/>
                  </a:rPr>
                  <a:t>Access to farm machinery lacking</a:t>
                </a:r>
                <a:endParaRPr sz="800">
                  <a:solidFill>
                    <a:srgbClr val="666666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999999"/>
                    </a:solidFill>
                    <a:latin typeface="Roboto Light"/>
                    <a:ea typeface="Roboto Light"/>
                    <a:cs typeface="Roboto Light"/>
                    <a:sym typeface="Roboto Light"/>
                  </a:rPr>
                  <a:t>(CIMMYT &amp; iDE 2011)</a:t>
                </a:r>
                <a:endParaRPr/>
              </a:p>
            </p:txBody>
          </p:sp>
          <p:cxnSp>
            <p:nvCxnSpPr>
              <p:cNvPr id="198" name="Google Shape;198;p33"/>
              <p:cNvCxnSpPr>
                <a:stCxn id="197" idx="3"/>
              </p:cNvCxnSpPr>
              <p:nvPr/>
            </p:nvCxnSpPr>
            <p:spPr>
              <a:xfrm flipH="1" rot="10800000">
                <a:off x="2417750" y="1995928"/>
                <a:ext cx="435000" cy="399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99" name="Google Shape;199;p33"/>
              <p:cNvCxnSpPr/>
              <p:nvPr/>
            </p:nvCxnSpPr>
            <p:spPr>
              <a:xfrm>
                <a:off x="2417886" y="1748525"/>
                <a:ext cx="900" cy="6498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grpSp>
          <p:nvGrpSpPr>
            <p:cNvPr id="200" name="Google Shape;200;p33"/>
            <p:cNvGrpSpPr/>
            <p:nvPr/>
          </p:nvGrpSpPr>
          <p:grpSpPr>
            <a:xfrm>
              <a:off x="3260150" y="3721290"/>
              <a:ext cx="3032700" cy="690547"/>
              <a:chOff x="516950" y="2164978"/>
              <a:chExt cx="3032700" cy="690547"/>
            </a:xfrm>
          </p:grpSpPr>
          <p:sp>
            <p:nvSpPr>
              <p:cNvPr id="201" name="Google Shape;201;p33"/>
              <p:cNvSpPr txBox="1"/>
              <p:nvPr/>
            </p:nvSpPr>
            <p:spPr>
              <a:xfrm>
                <a:off x="516950" y="2164978"/>
                <a:ext cx="2129400" cy="656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rPr>
                  <a:t>Barriers to high yields</a:t>
                </a:r>
                <a:endParaRPr b="1" sz="1100">
                  <a:solidFill>
                    <a:srgbClr val="EA9999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666666"/>
                    </a:solidFill>
                    <a:latin typeface="Roboto Light"/>
                    <a:ea typeface="Roboto Light"/>
                    <a:cs typeface="Roboto Light"/>
                    <a:sym typeface="Roboto Light"/>
                  </a:rPr>
                  <a:t>Salinity, extreme weather, late crop est., climate and drought risks, low input use efficiency </a:t>
                </a:r>
                <a:r>
                  <a:rPr i="1" lang="en" sz="700">
                    <a:solidFill>
                      <a:srgbClr val="999999"/>
                    </a:solidFill>
                    <a:latin typeface="Roboto Light"/>
                    <a:ea typeface="Roboto Light"/>
                    <a:cs typeface="Roboto Light"/>
                    <a:sym typeface="Roboto Light"/>
                  </a:rPr>
                  <a:t>(CIMMYT &amp; iDE 2011)</a:t>
                </a:r>
                <a:endParaRPr/>
              </a:p>
            </p:txBody>
          </p:sp>
          <p:cxnSp>
            <p:nvCxnSpPr>
              <p:cNvPr id="202" name="Google Shape;202;p33"/>
              <p:cNvCxnSpPr>
                <a:stCxn id="201" idx="3"/>
              </p:cNvCxnSpPr>
              <p:nvPr/>
            </p:nvCxnSpPr>
            <p:spPr>
              <a:xfrm>
                <a:off x="2646350" y="2493028"/>
                <a:ext cx="903300" cy="349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203" name="Google Shape;203;p33"/>
              <p:cNvCxnSpPr/>
              <p:nvPr/>
            </p:nvCxnSpPr>
            <p:spPr>
              <a:xfrm>
                <a:off x="2646486" y="2205725"/>
                <a:ext cx="900" cy="6498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grpSp>
          <p:nvGrpSpPr>
            <p:cNvPr id="204" name="Google Shape;204;p33"/>
            <p:cNvGrpSpPr/>
            <p:nvPr/>
          </p:nvGrpSpPr>
          <p:grpSpPr>
            <a:xfrm>
              <a:off x="3271939" y="4335622"/>
              <a:ext cx="2987547" cy="632108"/>
              <a:chOff x="3345289" y="484347"/>
              <a:chExt cx="2987547" cy="632108"/>
            </a:xfrm>
          </p:grpSpPr>
          <p:cxnSp>
            <p:nvCxnSpPr>
              <p:cNvPr id="205" name="Google Shape;205;p33"/>
              <p:cNvCxnSpPr>
                <a:stCxn id="206" idx="3"/>
              </p:cNvCxnSpPr>
              <p:nvPr/>
            </p:nvCxnSpPr>
            <p:spPr>
              <a:xfrm flipH="1" rot="10800000">
                <a:off x="5474836" y="484347"/>
                <a:ext cx="858000" cy="360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grpSp>
            <p:nvGrpSpPr>
              <p:cNvPr id="207" name="Google Shape;207;p33"/>
              <p:cNvGrpSpPr/>
              <p:nvPr/>
            </p:nvGrpSpPr>
            <p:grpSpPr>
              <a:xfrm>
                <a:off x="3345289" y="572839"/>
                <a:ext cx="2133054" cy="543616"/>
                <a:chOff x="557125" y="1649575"/>
                <a:chExt cx="1642200" cy="605700"/>
              </a:xfrm>
            </p:grpSpPr>
            <p:cxnSp>
              <p:nvCxnSpPr>
                <p:cNvPr id="208" name="Google Shape;208;p33"/>
                <p:cNvCxnSpPr/>
                <p:nvPr/>
              </p:nvCxnSpPr>
              <p:spPr>
                <a:xfrm>
                  <a:off x="2196625" y="1661425"/>
                  <a:ext cx="2700" cy="5820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EA9999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  <p:sp>
              <p:nvSpPr>
                <p:cNvPr id="206" name="Google Shape;206;p33"/>
                <p:cNvSpPr txBox="1"/>
                <p:nvPr/>
              </p:nvSpPr>
              <p:spPr>
                <a:xfrm>
                  <a:off x="557125" y="1649575"/>
                  <a:ext cx="1639500" cy="605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rgbClr val="EA9999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Low crop intensity</a:t>
                  </a:r>
                  <a:endParaRPr b="1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rgbClr val="666666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50% of 13 mil. Farmers grow only </a:t>
                  </a:r>
                  <a:endParaRPr sz="800">
                    <a:solidFill>
                      <a:srgbClr val="666666"/>
                    </a:solidFill>
                    <a:latin typeface="Roboto Light"/>
                    <a:ea typeface="Roboto Light"/>
                    <a:cs typeface="Roboto Light"/>
                    <a:sym typeface="Roboto Light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rgbClr val="666666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1 crop. Land </a:t>
                  </a:r>
                  <a:r>
                    <a:rPr i="1" lang="en" sz="700">
                      <a:solidFill>
                        <a:srgbClr val="999999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(MoA &amp; FAO 2012)</a:t>
                  </a:r>
                  <a:endParaRPr sz="800">
                    <a:solidFill>
                      <a:srgbClr val="666666"/>
                    </a:solidFill>
                    <a:latin typeface="Roboto Light"/>
                    <a:ea typeface="Roboto Light"/>
                    <a:cs typeface="Roboto Light"/>
                    <a:sym typeface="Roboto Light"/>
                  </a:endParaRPr>
                </a:p>
              </p:txBody>
            </p:sp>
          </p:grpSp>
        </p:grpSp>
        <p:grpSp>
          <p:nvGrpSpPr>
            <p:cNvPr id="209" name="Google Shape;209;p33"/>
            <p:cNvGrpSpPr/>
            <p:nvPr/>
          </p:nvGrpSpPr>
          <p:grpSpPr>
            <a:xfrm>
              <a:off x="3277627" y="4322697"/>
              <a:ext cx="3004947" cy="1239908"/>
              <a:chOff x="3345289" y="-123453"/>
              <a:chExt cx="3004947" cy="1239908"/>
            </a:xfrm>
          </p:grpSpPr>
          <p:cxnSp>
            <p:nvCxnSpPr>
              <p:cNvPr id="210" name="Google Shape;210;p33"/>
              <p:cNvCxnSpPr>
                <a:stCxn id="211" idx="3"/>
              </p:cNvCxnSpPr>
              <p:nvPr/>
            </p:nvCxnSpPr>
            <p:spPr>
              <a:xfrm flipH="1" rot="10800000">
                <a:off x="5474836" y="-123453"/>
                <a:ext cx="875400" cy="968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EA9999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grpSp>
            <p:nvGrpSpPr>
              <p:cNvPr id="212" name="Google Shape;212;p33"/>
              <p:cNvGrpSpPr/>
              <p:nvPr/>
            </p:nvGrpSpPr>
            <p:grpSpPr>
              <a:xfrm>
                <a:off x="3345289" y="572839"/>
                <a:ext cx="2133054" cy="543616"/>
                <a:chOff x="557125" y="1649575"/>
                <a:chExt cx="1642200" cy="605700"/>
              </a:xfrm>
            </p:grpSpPr>
            <p:cxnSp>
              <p:nvCxnSpPr>
                <p:cNvPr id="213" name="Google Shape;213;p33"/>
                <p:cNvCxnSpPr/>
                <p:nvPr/>
              </p:nvCxnSpPr>
              <p:spPr>
                <a:xfrm>
                  <a:off x="2196625" y="1661425"/>
                  <a:ext cx="2700" cy="5820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EA9999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  <p:sp>
              <p:nvSpPr>
                <p:cNvPr id="211" name="Google Shape;211;p33"/>
                <p:cNvSpPr txBox="1"/>
                <p:nvPr/>
              </p:nvSpPr>
              <p:spPr>
                <a:xfrm>
                  <a:off x="557125" y="1649575"/>
                  <a:ext cx="1639500" cy="605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rgbClr val="EA9999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Limited irrigation</a:t>
                  </a:r>
                  <a:endParaRPr b="1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800">
                      <a:solidFill>
                        <a:srgbClr val="666666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Abundant water resources, few pumps</a:t>
                  </a:r>
                  <a:endParaRPr sz="800">
                    <a:solidFill>
                      <a:srgbClr val="666666"/>
                    </a:solidFill>
                    <a:latin typeface="Roboto Light"/>
                    <a:ea typeface="Roboto Light"/>
                    <a:cs typeface="Roboto Light"/>
                    <a:sym typeface="Roboto Light"/>
                  </a:endParaRPr>
                </a:p>
                <a:p>
                  <a:pPr indent="0" lvl="0" marL="0" rtl="0" algn="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700">
                      <a:solidFill>
                        <a:srgbClr val="999999"/>
                      </a:solidFill>
                      <a:latin typeface="Roboto Light"/>
                      <a:ea typeface="Roboto Light"/>
                      <a:cs typeface="Roboto Light"/>
                      <a:sym typeface="Roboto Light"/>
                    </a:rPr>
                    <a:t>(MoA &amp; FAO 2012)</a:t>
                  </a:r>
                  <a:endParaRPr b="1" sz="1100">
                    <a:solidFill>
                      <a:srgbClr val="EA9999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</p:grpSp>
        </p:grpSp>
      </p:grpSp>
      <p:sp>
        <p:nvSpPr>
          <p:cNvPr id="214" name="Google Shape;214;p33"/>
          <p:cNvSpPr txBox="1"/>
          <p:nvPr/>
        </p:nvSpPr>
        <p:spPr>
          <a:xfrm>
            <a:off x="46525" y="60275"/>
            <a:ext cx="34047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EFDEB"/>
                </a:solidFill>
                <a:latin typeface="Roboto Slab"/>
                <a:ea typeface="Roboto Slab"/>
                <a:cs typeface="Roboto Slab"/>
                <a:sym typeface="Roboto Slab"/>
              </a:rPr>
              <a:t>System Innovation</a:t>
            </a:r>
            <a:endParaRPr b="1" sz="2400">
              <a:solidFill>
                <a:srgbClr val="FEFDEB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EFDEB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CSISA-MI Mechanization and Irrigation Project</a:t>
            </a:r>
            <a:r>
              <a:rPr lang="en" sz="1800">
                <a:solidFill>
                  <a:srgbClr val="FEFDEB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	</a:t>
            </a:r>
            <a:r>
              <a:rPr b="1" lang="en" sz="1100">
                <a:solidFill>
                  <a:srgbClr val="FEFDEB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2013-2018</a:t>
            </a:r>
            <a:endParaRPr b="1" sz="1100">
              <a:solidFill>
                <a:srgbClr val="FEFDE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215" name="Google Shape;215;p33"/>
          <p:cNvGraphicFramePr/>
          <p:nvPr/>
        </p:nvGraphicFramePr>
        <p:xfrm>
          <a:off x="2338" y="1132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{695B20C9-1563-44CC-BC16-03352E72236A}</a:tableStyleId>
              </a:tblPr>
              <a:tblGrid>
                <a:gridCol w="1031925"/>
                <a:gridCol w="2068400"/>
              </a:tblGrid>
              <a:tr h="1106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EFDEB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Objectives</a:t>
                      </a:r>
                      <a:endParaRPr b="1" sz="1000">
                        <a:solidFill>
                          <a:srgbClr val="FEFDEB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Sustainably transform agriculture in Southern Bangladesh through broad-based access to mechanization services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1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EFDEB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Technologies</a:t>
                      </a:r>
                      <a:endParaRPr b="1" sz="1000">
                        <a:solidFill>
                          <a:srgbClr val="FEFDEB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Power-tiller operated seeder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Reapers (SP &amp; PTO)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Axial flow pump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24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EFDEB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Project Approach</a:t>
                      </a:r>
                      <a:endParaRPr b="1" sz="1000">
                        <a:solidFill>
                          <a:srgbClr val="FEFDEB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Market systems devt.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Facilitation focus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Microenterprise networking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● Human-centered design</a:t>
                      </a:r>
                      <a:endParaRPr sz="11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35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D9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Results</a:t>
                      </a:r>
                      <a:endParaRPr b="1" sz="1000">
                        <a:solidFill>
                          <a:srgbClr val="FFD966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D9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● ~3,000 rural MSMEs</a:t>
                      </a:r>
                      <a:endParaRPr b="1" sz="1200">
                        <a:solidFill>
                          <a:srgbClr val="FFD9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D9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● 191,000 farm households</a:t>
                      </a:r>
                      <a:endParaRPr b="1" sz="1200">
                        <a:solidFill>
                          <a:srgbClr val="FFD9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D9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● 92,000 ha</a:t>
                      </a:r>
                      <a:endParaRPr b="1" sz="1200">
                        <a:solidFill>
                          <a:srgbClr val="FFD9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D9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● $3.6+ million of private co-investment from 5 firms</a:t>
                      </a:r>
                      <a:endParaRPr b="1" sz="1200">
                        <a:solidFill>
                          <a:srgbClr val="FFD9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16" name="Google Shape;21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65390" y="5127765"/>
            <a:ext cx="669075" cy="27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3"/>
          <p:cNvPicPr preferRelativeResize="0"/>
          <p:nvPr/>
        </p:nvPicPr>
        <p:blipFill rotWithShape="1">
          <a:blip r:embed="rId5">
            <a:alphaModFix/>
          </a:blip>
          <a:srcRect b="0" l="6435" r="29338" t="0"/>
          <a:stretch/>
        </p:blipFill>
        <p:spPr>
          <a:xfrm>
            <a:off x="6466800" y="2752750"/>
            <a:ext cx="834000" cy="759900"/>
          </a:xfrm>
          <a:prstGeom prst="ellipse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8" name="Google Shape;218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32925" y="126349"/>
            <a:ext cx="1099951" cy="18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37292" y="126349"/>
            <a:ext cx="1595632" cy="62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37250" y="401788"/>
            <a:ext cx="491298" cy="279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33"/>
          <p:cNvGrpSpPr/>
          <p:nvPr/>
        </p:nvGrpSpPr>
        <p:grpSpPr>
          <a:xfrm>
            <a:off x="3380775" y="1916428"/>
            <a:ext cx="2651100" cy="656100"/>
            <a:chOff x="408975" y="1992628"/>
            <a:chExt cx="2651100" cy="656100"/>
          </a:xfrm>
        </p:grpSpPr>
        <p:sp>
          <p:nvSpPr>
            <p:cNvPr id="222" name="Google Shape;222;p33"/>
            <p:cNvSpPr txBox="1"/>
            <p:nvPr/>
          </p:nvSpPr>
          <p:spPr>
            <a:xfrm>
              <a:off x="408975" y="1992628"/>
              <a:ext cx="2129400" cy="65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3BC466"/>
                  </a:solidFill>
                  <a:latin typeface="Roboto"/>
                  <a:ea typeface="Roboto"/>
                  <a:cs typeface="Roboto"/>
                  <a:sym typeface="Roboto"/>
                </a:rPr>
                <a:t>Significant increase in specialized &amp; broad spectrum technology suppliers</a:t>
              </a:r>
              <a:endParaRPr b="1">
                <a:solidFill>
                  <a:srgbClr val="3BC466"/>
                </a:solidFill>
              </a:endParaRPr>
            </a:p>
          </p:txBody>
        </p:sp>
        <p:cxnSp>
          <p:nvCxnSpPr>
            <p:cNvPr id="223" name="Google Shape;223;p33"/>
            <p:cNvCxnSpPr>
              <a:stCxn id="222" idx="3"/>
            </p:cNvCxnSpPr>
            <p:nvPr/>
          </p:nvCxnSpPr>
          <p:spPr>
            <a:xfrm flipH="1" rot="10800000">
              <a:off x="2538375" y="2054278"/>
              <a:ext cx="521700" cy="266400"/>
            </a:xfrm>
            <a:prstGeom prst="straightConnector1">
              <a:avLst/>
            </a:prstGeom>
            <a:noFill/>
            <a:ln cap="flat" cmpd="sng" w="28575">
              <a:solidFill>
                <a:srgbClr val="3BC466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24" name="Google Shape;224;p33"/>
            <p:cNvCxnSpPr/>
            <p:nvPr/>
          </p:nvCxnSpPr>
          <p:spPr>
            <a:xfrm flipH="1">
              <a:off x="2535686" y="2071975"/>
              <a:ext cx="2700" cy="539400"/>
            </a:xfrm>
            <a:prstGeom prst="straightConnector1">
              <a:avLst/>
            </a:prstGeom>
            <a:noFill/>
            <a:ln cap="flat" cmpd="sng" w="28575">
              <a:solidFill>
                <a:srgbClr val="3BC466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4"/>
          <p:cNvSpPr/>
          <p:nvPr/>
        </p:nvSpPr>
        <p:spPr>
          <a:xfrm>
            <a:off x="0" y="0"/>
            <a:ext cx="32574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30" name="Google Shape;230;p34"/>
          <p:cNvSpPr txBox="1"/>
          <p:nvPr/>
        </p:nvSpPr>
        <p:spPr>
          <a:xfrm>
            <a:off x="47425" y="71275"/>
            <a:ext cx="34047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EFDEB"/>
                </a:solidFill>
                <a:latin typeface="Roboto Slab"/>
                <a:ea typeface="Roboto Slab"/>
                <a:cs typeface="Roboto Slab"/>
                <a:sym typeface="Roboto Slab"/>
              </a:rPr>
              <a:t>Market Mentorship</a:t>
            </a:r>
            <a:endParaRPr b="1" sz="2400">
              <a:solidFill>
                <a:srgbClr val="FEFDEB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EFDEB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CSISA-MI Scaling + Adaptive Mgmt. Tactics</a:t>
            </a:r>
            <a:endParaRPr b="1" sz="1300">
              <a:solidFill>
                <a:srgbClr val="FEFDE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231" name="Google Shape;231;p34"/>
          <p:cNvGraphicFramePr/>
          <p:nvPr/>
        </p:nvGraphicFramePr>
        <p:xfrm>
          <a:off x="27075" y="813575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{A35BFE3C-EDDF-48CC-B68D-C5AAA0B83FB0}</a:tableStyleId>
              </a:tblPr>
              <a:tblGrid>
                <a:gridCol w="309025"/>
                <a:gridCol w="1228075"/>
                <a:gridCol w="327000"/>
                <a:gridCol w="1316400"/>
              </a:tblGrid>
              <a:tr h="2776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Assessing for Scale</a:t>
                      </a:r>
                      <a:endParaRPr b="1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Adapting toward Scale</a:t>
                      </a:r>
                      <a:endParaRPr b="1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7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Prioritize early-stage field-based user feedback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Rapid Human-Centered Design prototyping &amp; testing of modified tech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1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Build feedback loops between lead firm manufacturers, importers &amp; govt. research institutes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Restructure firm agreements from MoUs to Joint Venture format &amp; add local ver. for dealers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1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3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Aggressively scope financial incentive structures in mkt.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Shift promotion toward demand-driven crops (garlic &amp; onion) first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9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Continually observe how the market uses the technologies &amp; zonal tipping points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Prioritize lead firm financial incentives to dealers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3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5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Build early adopter persona from initial sales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Shift smart subsidies from machinery to spare parts over time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Periodic evaluation of firms’ Will/Skill mindset </a:t>
                      </a:r>
                      <a:r>
                        <a:rPr lang="en" sz="8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(Adopt, Adapt, Expand, Respond)</a:t>
                      </a:r>
                      <a:endParaRPr sz="8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F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Iterative private partner recruitment process based on current partner dynamics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8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7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Watch for spontaneous diffusion of tech &amp; peer-to-peer learning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G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Build support package for ‘copycat’ users &amp; add networking interventions to project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32" name="Google Shape;23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876" y="812525"/>
            <a:ext cx="5819124" cy="4835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34"/>
          <p:cNvGrpSpPr/>
          <p:nvPr/>
        </p:nvGrpSpPr>
        <p:grpSpPr>
          <a:xfrm>
            <a:off x="3257400" y="0"/>
            <a:ext cx="3257400" cy="804600"/>
            <a:chOff x="3257400" y="-76200"/>
            <a:chExt cx="3257400" cy="804600"/>
          </a:xfrm>
        </p:grpSpPr>
        <p:sp>
          <p:nvSpPr>
            <p:cNvPr id="234" name="Google Shape;234;p34"/>
            <p:cNvSpPr/>
            <p:nvPr/>
          </p:nvSpPr>
          <p:spPr>
            <a:xfrm>
              <a:off x="3257400" y="-76200"/>
              <a:ext cx="3257400" cy="725400"/>
            </a:xfrm>
            <a:prstGeom prst="rect">
              <a:avLst/>
            </a:prstGeom>
            <a:solidFill>
              <a:srgbClr val="41425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grpSp>
          <p:nvGrpSpPr>
            <p:cNvPr id="235" name="Google Shape;235;p34"/>
            <p:cNvGrpSpPr/>
            <p:nvPr/>
          </p:nvGrpSpPr>
          <p:grpSpPr>
            <a:xfrm>
              <a:off x="3712400" y="-76200"/>
              <a:ext cx="2540000" cy="804600"/>
              <a:chOff x="4931600" y="0"/>
              <a:chExt cx="2540000" cy="804600"/>
            </a:xfrm>
          </p:grpSpPr>
          <p:grpSp>
            <p:nvGrpSpPr>
              <p:cNvPr id="236" name="Google Shape;236;p34"/>
              <p:cNvGrpSpPr/>
              <p:nvPr/>
            </p:nvGrpSpPr>
            <p:grpSpPr>
              <a:xfrm>
                <a:off x="4931600" y="0"/>
                <a:ext cx="2540000" cy="804600"/>
                <a:chOff x="4474400" y="0"/>
                <a:chExt cx="2540000" cy="804600"/>
              </a:xfrm>
            </p:grpSpPr>
            <p:sp>
              <p:nvSpPr>
                <p:cNvPr id="237" name="Google Shape;237;p34"/>
                <p:cNvSpPr txBox="1"/>
                <p:nvPr/>
              </p:nvSpPr>
              <p:spPr>
                <a:xfrm>
                  <a:off x="4474400" y="0"/>
                  <a:ext cx="855300" cy="402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200">
                      <a:solidFill>
                        <a:srgbClr val="FEFDEB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People &amp;</a:t>
                  </a:r>
                  <a:endParaRPr b="1" sz="1200">
                    <a:solidFill>
                      <a:srgbClr val="FEFDEB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200">
                      <a:solidFill>
                        <a:srgbClr val="FEFDEB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Culture</a:t>
                  </a:r>
                  <a:endParaRPr sz="1200">
                    <a:solidFill>
                      <a:srgbClr val="FEFDEB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238" name="Google Shape;238;p34"/>
                <p:cNvSpPr txBox="1"/>
                <p:nvPr/>
              </p:nvSpPr>
              <p:spPr>
                <a:xfrm>
                  <a:off x="4748825" y="402300"/>
                  <a:ext cx="2220600" cy="402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1000"/>
                    </a:spcAft>
                    <a:buNone/>
                  </a:pPr>
                  <a:r>
                    <a:rPr b="1" lang="en" sz="1200">
                      <a:solidFill>
                        <a:srgbClr val="FEFDEB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Structures &amp; Processes</a:t>
                  </a:r>
                  <a:endParaRPr sz="1200">
                    <a:solidFill>
                      <a:srgbClr val="FEFDEB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239" name="Google Shape;239;p34"/>
                <p:cNvSpPr txBox="1"/>
                <p:nvPr/>
              </p:nvSpPr>
              <p:spPr>
                <a:xfrm>
                  <a:off x="5814100" y="0"/>
                  <a:ext cx="1200300" cy="402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200">
                      <a:solidFill>
                        <a:srgbClr val="FEFDEB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Partnerships </a:t>
                  </a:r>
                  <a:endParaRPr b="1" sz="1200">
                    <a:solidFill>
                      <a:srgbClr val="FEFDEB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200">
                      <a:solidFill>
                        <a:srgbClr val="FEFDEB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&amp; Feedback</a:t>
                  </a:r>
                  <a:endParaRPr sz="1200">
                    <a:solidFill>
                      <a:srgbClr val="FEFDEB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</p:txBody>
            </p:sp>
            <p:sp>
              <p:nvSpPr>
                <p:cNvPr id="240" name="Google Shape;240;p34"/>
                <p:cNvSpPr/>
                <p:nvPr/>
              </p:nvSpPr>
              <p:spPr>
                <a:xfrm>
                  <a:off x="5329600" y="71275"/>
                  <a:ext cx="484500" cy="402300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 cap="flat" cmpd="sng" w="9525">
                  <a:solidFill>
                    <a:srgbClr val="3BC466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41" name="Google Shape;241;p34"/>
              <p:cNvSpPr/>
              <p:nvPr/>
            </p:nvSpPr>
            <p:spPr>
              <a:xfrm>
                <a:off x="5935225" y="214400"/>
                <a:ext cx="180300" cy="204000"/>
              </a:xfrm>
              <a:prstGeom prst="triangle">
                <a:avLst>
                  <a:gd fmla="val 51455" name="adj"/>
                </a:avLst>
              </a:prstGeom>
              <a:solidFill>
                <a:schemeClr val="dk2"/>
              </a:solidFill>
              <a:ln cap="flat" cmpd="sng" w="9525">
                <a:solidFill>
                  <a:srgbClr val="3BC46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5"/>
          <p:cNvSpPr/>
          <p:nvPr/>
        </p:nvSpPr>
        <p:spPr>
          <a:xfrm>
            <a:off x="0" y="0"/>
            <a:ext cx="3257400" cy="5715000"/>
          </a:xfrm>
          <a:prstGeom prst="rect">
            <a:avLst/>
          </a:prstGeom>
          <a:solidFill>
            <a:srgbClr val="4142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47" name="Google Shape;247;p35"/>
          <p:cNvSpPr txBox="1"/>
          <p:nvPr/>
        </p:nvSpPr>
        <p:spPr>
          <a:xfrm>
            <a:off x="47425" y="71275"/>
            <a:ext cx="34047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EFDEB"/>
                </a:solidFill>
                <a:latin typeface="Roboto Slab"/>
                <a:ea typeface="Roboto Slab"/>
                <a:cs typeface="Roboto Slab"/>
                <a:sym typeface="Roboto Slab"/>
              </a:rPr>
              <a:t>Commercial Pockets</a:t>
            </a:r>
            <a:endParaRPr b="1" sz="2400">
              <a:solidFill>
                <a:srgbClr val="FEFDEB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EFDEB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Anukulan Project</a:t>
            </a:r>
            <a:r>
              <a:rPr lang="en" sz="1300">
                <a:solidFill>
                  <a:srgbClr val="FEFDEB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+Commercial Pockets</a:t>
            </a:r>
            <a:endParaRPr b="1" sz="1300">
              <a:solidFill>
                <a:srgbClr val="FEFDE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248" name="Google Shape;248;p35"/>
          <p:cNvGraphicFramePr/>
          <p:nvPr/>
        </p:nvGraphicFramePr>
        <p:xfrm>
          <a:off x="38100" y="736350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{A35BFE3C-EDDF-48CC-B68D-C5AAA0B83FB0}</a:tableStyleId>
              </a:tblPr>
              <a:tblGrid>
                <a:gridCol w="309025"/>
                <a:gridCol w="1228075"/>
                <a:gridCol w="327000"/>
                <a:gridCol w="1316400"/>
              </a:tblGrid>
              <a:tr h="2776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Assessing for Scale</a:t>
                      </a:r>
                      <a:endParaRPr b="1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Adapting toward Scale</a:t>
                      </a:r>
                      <a:endParaRPr b="1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7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Prioritize early-stage &amp; continual field-based user feedback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Rapid Human-Centered Design prototyping &amp; testing (structures &amp; tech)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1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Build feedback loops between lead firms &amp; developing Commercial Pockets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Restructure firm agreements from MoUs to Pockets Investment Plans &amp; CPs to adaptation investment plans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1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3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Aggressively scope financial incentive structures in mkt.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Shift production planning method toward demand-driven crops first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9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Continually observe how the market uses PHM technologies &amp; document leading Pockets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Accelerate/facilitate horizontal (Pocket-to-Pocket) &amp; vertical dissemination (lead firms) of results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3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5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Observe triggers and barriers b/w input and output mkt. behaviors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Prioritize early-stage promotion of solutions that provide value for input &amp; output fcns. (e.g. MUS)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FF5F49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</a:t>
                      </a:r>
                      <a:endParaRPr b="1" sz="1100">
                        <a:solidFill>
                          <a:srgbClr val="FF5F49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Consistent performance tracking of overall Pocket, FBAs, etc.</a:t>
                      </a:r>
                      <a:endParaRPr sz="8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b="1" lang="en" sz="1100">
                          <a:solidFill>
                            <a:srgbClr val="3BC466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F</a:t>
                      </a:r>
                      <a:endParaRPr b="1" sz="1100">
                        <a:solidFill>
                          <a:srgbClr val="3BC466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900">
                          <a:solidFill>
                            <a:srgbClr val="FEFDEB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Refined, simplified performance tracking framework for data collection &amp; sharing</a:t>
                      </a:r>
                      <a:endParaRPr sz="900">
                        <a:solidFill>
                          <a:srgbClr val="FEFDEB"/>
                        </a:solidFill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EFDE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EFDEB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49" name="Google Shape;24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5184" y="176200"/>
            <a:ext cx="5802616" cy="383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5"/>
          <p:cNvPicPr preferRelativeResize="0"/>
          <p:nvPr/>
        </p:nvPicPr>
        <p:blipFill rotWithShape="1">
          <a:blip r:embed="rId4">
            <a:alphaModFix/>
          </a:blip>
          <a:srcRect b="29267" l="16703" r="9972" t="27998"/>
          <a:stretch/>
        </p:blipFill>
        <p:spPr>
          <a:xfrm>
            <a:off x="3250825" y="4036875"/>
            <a:ext cx="4346948" cy="168894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5"/>
          <p:cNvSpPr txBox="1"/>
          <p:nvPr/>
        </p:nvSpPr>
        <p:spPr>
          <a:xfrm>
            <a:off x="7714750" y="3604100"/>
            <a:ext cx="1430400" cy="20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Selected </a:t>
            </a:r>
            <a:r>
              <a:rPr lang="en" sz="11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Results:</a:t>
            </a:r>
            <a:endParaRPr sz="11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● </a:t>
            </a: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£5 million funding</a:t>
            </a:r>
            <a:endParaRPr b="1" sz="11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● </a:t>
            </a: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102,210 direct HHs through CPs</a:t>
            </a:r>
            <a:endParaRPr b="1" sz="11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● </a:t>
            </a: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£156/year avg.</a:t>
            </a:r>
            <a:endParaRPr b="1" sz="11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● A</a:t>
            </a:r>
            <a:r>
              <a:rPr b="1" lang="en"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daptation investment plans covering 1.5 million people</a:t>
            </a:r>
            <a:endParaRPr b="1" sz="11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52" name="Google Shape;252;p35"/>
          <p:cNvGrpSpPr/>
          <p:nvPr/>
        </p:nvGrpSpPr>
        <p:grpSpPr>
          <a:xfrm>
            <a:off x="4545525" y="1795588"/>
            <a:ext cx="545209" cy="295905"/>
            <a:chOff x="262329" y="5599146"/>
            <a:chExt cx="761041" cy="440400"/>
          </a:xfrm>
        </p:grpSpPr>
        <p:sp>
          <p:nvSpPr>
            <p:cNvPr id="253" name="Google Shape;253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A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4" name="Google Shape;254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5" name="Google Shape;255;p35"/>
          <p:cNvGrpSpPr/>
          <p:nvPr/>
        </p:nvGrpSpPr>
        <p:grpSpPr>
          <a:xfrm>
            <a:off x="5481275" y="315163"/>
            <a:ext cx="545209" cy="295905"/>
            <a:chOff x="262329" y="5599146"/>
            <a:chExt cx="761041" cy="440400"/>
          </a:xfrm>
        </p:grpSpPr>
        <p:sp>
          <p:nvSpPr>
            <p:cNvPr id="256" name="Google Shape;256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B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7" name="Google Shape;257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58" name="Google Shape;258;p35"/>
          <p:cNvGrpSpPr/>
          <p:nvPr/>
        </p:nvGrpSpPr>
        <p:grpSpPr>
          <a:xfrm>
            <a:off x="5699850" y="1306038"/>
            <a:ext cx="545209" cy="295905"/>
            <a:chOff x="262329" y="5599146"/>
            <a:chExt cx="761041" cy="440400"/>
          </a:xfrm>
        </p:grpSpPr>
        <p:sp>
          <p:nvSpPr>
            <p:cNvPr id="259" name="Google Shape;259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0" name="Google Shape;260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1" name="Google Shape;261;p35"/>
          <p:cNvGrpSpPr/>
          <p:nvPr/>
        </p:nvGrpSpPr>
        <p:grpSpPr>
          <a:xfrm>
            <a:off x="7198250" y="1524638"/>
            <a:ext cx="545209" cy="295905"/>
            <a:chOff x="262329" y="5599146"/>
            <a:chExt cx="761041" cy="440400"/>
          </a:xfrm>
        </p:grpSpPr>
        <p:sp>
          <p:nvSpPr>
            <p:cNvPr id="262" name="Google Shape;262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D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3" name="Google Shape;263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4" name="Google Shape;264;p35"/>
          <p:cNvGrpSpPr/>
          <p:nvPr/>
        </p:nvGrpSpPr>
        <p:grpSpPr>
          <a:xfrm>
            <a:off x="5178225" y="2526563"/>
            <a:ext cx="545209" cy="295905"/>
            <a:chOff x="262329" y="5599146"/>
            <a:chExt cx="761041" cy="440400"/>
          </a:xfrm>
        </p:grpSpPr>
        <p:sp>
          <p:nvSpPr>
            <p:cNvPr id="265" name="Google Shape;265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E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6" name="Google Shape;266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7" name="Google Shape;267;p35"/>
          <p:cNvGrpSpPr/>
          <p:nvPr/>
        </p:nvGrpSpPr>
        <p:grpSpPr>
          <a:xfrm>
            <a:off x="7116900" y="3219563"/>
            <a:ext cx="545209" cy="295905"/>
            <a:chOff x="262329" y="5599146"/>
            <a:chExt cx="761041" cy="440400"/>
          </a:xfrm>
        </p:grpSpPr>
        <p:sp>
          <p:nvSpPr>
            <p:cNvPr id="268" name="Google Shape;268;p35"/>
            <p:cNvSpPr/>
            <p:nvPr/>
          </p:nvSpPr>
          <p:spPr>
            <a:xfrm>
              <a:off x="585670" y="5599146"/>
              <a:ext cx="437700" cy="440400"/>
            </a:xfrm>
            <a:prstGeom prst="ellipse">
              <a:avLst/>
            </a:prstGeom>
            <a:solidFill>
              <a:srgbClr val="3BC4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F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9" name="Google Shape;269;p35"/>
            <p:cNvSpPr/>
            <p:nvPr/>
          </p:nvSpPr>
          <p:spPr>
            <a:xfrm>
              <a:off x="262329" y="5599146"/>
              <a:ext cx="437700" cy="440400"/>
            </a:xfrm>
            <a:prstGeom prst="ellipse">
              <a:avLst/>
            </a:prstGeom>
            <a:solidFill>
              <a:srgbClr val="FF5F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6</a:t>
              </a:r>
              <a:endParaRPr b="1"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6"/>
          <p:cNvSpPr txBox="1"/>
          <p:nvPr/>
        </p:nvSpPr>
        <p:spPr>
          <a:xfrm>
            <a:off x="111725" y="76200"/>
            <a:ext cx="34047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434343"/>
                </a:solidFill>
                <a:latin typeface="Roboto Slab"/>
                <a:ea typeface="Roboto Slab"/>
                <a:cs typeface="Roboto Slab"/>
                <a:sym typeface="Roboto Slab"/>
              </a:rPr>
              <a:t>Key Takeaways</a:t>
            </a:r>
            <a:endParaRPr sz="1300">
              <a:solidFill>
                <a:srgbClr val="434343"/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275" name="Google Shape;275;p36"/>
          <p:cNvSpPr txBox="1"/>
          <p:nvPr/>
        </p:nvSpPr>
        <p:spPr>
          <a:xfrm>
            <a:off x="3659700" y="1048625"/>
            <a:ext cx="5096400" cy="42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36"/>
          <p:cNvSpPr txBox="1"/>
          <p:nvPr/>
        </p:nvSpPr>
        <p:spPr>
          <a:xfrm>
            <a:off x="338750" y="1048625"/>
            <a:ext cx="8556600" cy="45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b="1" lang="en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NGOs should no longer try to “do it all” in AIS</a:t>
            </a:r>
            <a:endParaRPr b="1"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For iDE, we’ve learned that implementers can increasingly best contribute to AIS by focusing on generating better 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</a:pPr>
            <a:r>
              <a:rPr b="1"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MARKET GOVERNANCE</a:t>
            </a: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between stakeholders through...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...Establishing more considered and resilient </a:t>
            </a:r>
            <a:r>
              <a:rPr b="1"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MARKET INFRASTRUCTURE</a:t>
            </a: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…</a:t>
            </a:r>
            <a:endParaRPr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</a:pP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...through an emphasis on </a:t>
            </a:r>
            <a:r>
              <a:rPr b="1"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MARKET MENTORSHIP</a:t>
            </a: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 between stakeholders as a key service.</a:t>
            </a:r>
            <a:endParaRPr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</a:pP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Combining </a:t>
            </a:r>
            <a:r>
              <a:rPr b="1"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INSTITUTIONAL CONTINUITY</a:t>
            </a: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 &amp; </a:t>
            </a:r>
            <a:r>
              <a:rPr b="1" lang="en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PERFORMANCE TIERING</a:t>
            </a:r>
            <a:r>
              <a:rPr lang="en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 with market mentorship enables deeper capacity building at regional &amp; national scales</a:t>
            </a:r>
            <a:endParaRPr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This new market infrastructure can more quickly achieve scale impacts through private sector investment that is more: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</a:pPr>
            <a:r>
              <a:rPr b="1" lang="en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DE-RISKED</a:t>
            </a:r>
            <a:r>
              <a:rPr lang="en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</a:pPr>
            <a:r>
              <a:rPr b="1" lang="en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ACCELERATED</a:t>
            </a: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○"/>
            </a:pPr>
            <a:r>
              <a:rPr b="1" lang="en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EQUITABLE &amp; SYMMETRIC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iDE_Template">
  <a:themeElements>
    <a:clrScheme name="iDE Color Palette 2017">
      <a:dk1>
        <a:srgbClr val="000000"/>
      </a:dk1>
      <a:lt1>
        <a:srgbClr val="FFFFFF"/>
      </a:lt1>
      <a:dk2>
        <a:srgbClr val="FF5F4A"/>
      </a:dk2>
      <a:lt2>
        <a:srgbClr val="414253"/>
      </a:lt2>
      <a:accent1>
        <a:srgbClr val="41CDEC"/>
      </a:accent1>
      <a:accent2>
        <a:srgbClr val="3BC466"/>
      </a:accent2>
      <a:accent3>
        <a:srgbClr val="FF5F4A"/>
      </a:accent3>
      <a:accent4>
        <a:srgbClr val="ADD5A7"/>
      </a:accent4>
      <a:accent5>
        <a:srgbClr val="51B8DE"/>
      </a:accent5>
      <a:accent6>
        <a:srgbClr val="F79646"/>
      </a:accent6>
      <a:hlink>
        <a:srgbClr val="556D8D"/>
      </a:hlink>
      <a:folHlink>
        <a:srgbClr val="F9F2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